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9" r:id="rId8"/>
    <p:sldId id="267" r:id="rId9"/>
    <p:sldId id="268" r:id="rId10"/>
    <p:sldId id="257" r:id="rId11"/>
    <p:sldId id="259" r:id="rId12"/>
    <p:sldId id="260" r:id="rId13"/>
    <p:sldId id="261" r:id="rId14"/>
  </p:sldIdLst>
  <p:sldSz cx="9144000" cy="6858000" type="screen4x3"/>
  <p:notesSz cx="6858000" cy="9715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E527"/>
    <a:srgbClr val="B8E6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C12A-60E3-459D-9A21-104F6E57F991}" type="datetimeFigureOut">
              <a:rPr lang="en-US" smtClean="0"/>
              <a:pPr/>
              <a:t>2/20/2012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7EB9C-F175-4A25-ADB6-6A287C6C0D0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3.gif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gif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28596" y="2798028"/>
            <a:ext cx="8159806" cy="2143140"/>
            <a:chOff x="785786" y="2428868"/>
            <a:chExt cx="8159806" cy="2143140"/>
          </a:xfrm>
        </p:grpSpPr>
        <p:pic>
          <p:nvPicPr>
            <p:cNvPr id="7" name="Picture 6" descr="enviropool_logo_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8926" y="2613824"/>
              <a:ext cx="3502734" cy="1903312"/>
            </a:xfrm>
            <a:prstGeom prst="rect">
              <a:avLst/>
            </a:prstGeom>
          </p:spPr>
        </p:pic>
        <p:pic>
          <p:nvPicPr>
            <p:cNvPr id="8" name="Picture 2" descr="http://www.kingsthorne.plus.com/index_files/image98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1913" r="21109"/>
            <a:stretch>
              <a:fillRect/>
            </a:stretch>
          </p:blipFill>
          <p:spPr bwMode="auto">
            <a:xfrm>
              <a:off x="785786" y="2537131"/>
              <a:ext cx="1928826" cy="1963439"/>
            </a:xfrm>
            <a:prstGeom prst="rect">
              <a:avLst/>
            </a:prstGeom>
            <a:noFill/>
          </p:spPr>
        </p:pic>
        <p:pic>
          <p:nvPicPr>
            <p:cNvPr id="9" name="Picture 6" descr="http://www.disabledgo.com/images/org/liverpool_city_council/logo.gif"/>
            <p:cNvPicPr>
              <a:picLocks noChangeAspect="1" noChangeArrowheads="1"/>
            </p:cNvPicPr>
            <p:nvPr/>
          </p:nvPicPr>
          <p:blipFill>
            <a:blip r:embed="rId4" cstate="print"/>
            <a:srcRect l="31708" r="34237"/>
            <a:stretch>
              <a:fillRect/>
            </a:stretch>
          </p:blipFill>
          <p:spPr bwMode="auto">
            <a:xfrm>
              <a:off x="6643701" y="2428868"/>
              <a:ext cx="2301891" cy="2143140"/>
            </a:xfrm>
            <a:prstGeom prst="rect">
              <a:avLst/>
            </a:prstGeom>
            <a:noFill/>
          </p:spPr>
        </p:pic>
      </p:grpSp>
      <p:pic>
        <p:nvPicPr>
          <p:cNvPr id="10" name="Picture 2" descr="http://www.kingsthorne.plus.com/index_files/image986.png"/>
          <p:cNvPicPr>
            <a:picLocks noChangeAspect="1" noChangeArrowheads="1"/>
          </p:cNvPicPr>
          <p:nvPr/>
        </p:nvPicPr>
        <p:blipFill>
          <a:blip r:embed="rId3" cstate="print"/>
          <a:srcRect l="21108" r="17281"/>
          <a:stretch>
            <a:fillRect/>
          </a:stretch>
        </p:blipFill>
        <p:spPr bwMode="auto">
          <a:xfrm>
            <a:off x="683568" y="5570037"/>
            <a:ext cx="1368152" cy="128796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/>
          <p:cNvSpPr/>
          <p:nvPr/>
        </p:nvSpPr>
        <p:spPr>
          <a:xfrm>
            <a:off x="2195736" y="6165304"/>
            <a:ext cx="302433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cap="none" spc="0" dirty="0" smtClean="0">
                <a:ln/>
                <a:solidFill>
                  <a:schemeClr val="accent3"/>
                </a:solidFill>
                <a:effectLst/>
              </a:rPr>
              <a:t>enviropool.co.uk</a:t>
            </a:r>
          </a:p>
        </p:txBody>
      </p:sp>
      <p:pic>
        <p:nvPicPr>
          <p:cNvPr id="15" name="Picture 6" descr="http://www.disabledgo.com/images/org/liverpool_city_council/logo.gif"/>
          <p:cNvPicPr>
            <a:picLocks noChangeAspect="1" noChangeArrowheads="1"/>
          </p:cNvPicPr>
          <p:nvPr/>
        </p:nvPicPr>
        <p:blipFill>
          <a:blip r:embed="rId4" cstate="print"/>
          <a:srcRect l="31708" r="34237"/>
          <a:stretch>
            <a:fillRect/>
          </a:stretch>
        </p:blipFill>
        <p:spPr bwMode="auto">
          <a:xfrm>
            <a:off x="4860032" y="5383077"/>
            <a:ext cx="1584176" cy="1474923"/>
          </a:xfrm>
          <a:prstGeom prst="rect">
            <a:avLst/>
          </a:prstGeom>
          <a:noFill/>
        </p:spPr>
      </p:pic>
      <p:grpSp>
        <p:nvGrpSpPr>
          <p:cNvPr id="19" name="Group 18"/>
          <p:cNvGrpSpPr/>
          <p:nvPr/>
        </p:nvGrpSpPr>
        <p:grpSpPr>
          <a:xfrm>
            <a:off x="395536" y="692696"/>
            <a:ext cx="6912768" cy="1656184"/>
            <a:chOff x="395536" y="692696"/>
            <a:chExt cx="6912768" cy="1656184"/>
          </a:xfrm>
        </p:grpSpPr>
        <p:pic>
          <p:nvPicPr>
            <p:cNvPr id="5" name="Picture 4" descr="enviropool_name.jpg"/>
            <p:cNvPicPr>
              <a:picLocks noChangeAspect="1"/>
            </p:cNvPicPr>
            <p:nvPr/>
          </p:nvPicPr>
          <p:blipFill>
            <a:blip r:embed="rId5" cstate="print"/>
            <a:srcRect l="3375" t="3958" r="7189" b="16881"/>
            <a:stretch>
              <a:fillRect/>
            </a:stretch>
          </p:blipFill>
          <p:spPr>
            <a:xfrm>
              <a:off x="1115616" y="692696"/>
              <a:ext cx="3816424" cy="1440160"/>
            </a:xfrm>
            <a:prstGeom prst="rect">
              <a:avLst/>
            </a:prstGeom>
          </p:spPr>
        </p:pic>
        <p:pic>
          <p:nvPicPr>
            <p:cNvPr id="4" name="Picture 3" descr="tree_logo_1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5536" y="692697"/>
              <a:ext cx="720080" cy="728798"/>
            </a:xfrm>
            <a:prstGeom prst="rect">
              <a:avLst/>
            </a:prstGeom>
          </p:spPr>
        </p:pic>
        <p:pic>
          <p:nvPicPr>
            <p:cNvPr id="11" name="Picture 6" descr="http://www.disabledgo.com/images/org/liverpool_city_council/logo.gif"/>
            <p:cNvPicPr>
              <a:picLocks noChangeAspect="1" noChangeArrowheads="1"/>
            </p:cNvPicPr>
            <p:nvPr/>
          </p:nvPicPr>
          <p:blipFill>
            <a:blip r:embed="rId4" cstate="print"/>
            <a:srcRect l="31708" r="34237"/>
            <a:stretch>
              <a:fillRect/>
            </a:stretch>
          </p:blipFill>
          <p:spPr bwMode="auto">
            <a:xfrm>
              <a:off x="5652120" y="764704"/>
              <a:ext cx="888099" cy="826851"/>
            </a:xfrm>
            <a:prstGeom prst="rect">
              <a:avLst/>
            </a:prstGeom>
            <a:noFill/>
          </p:spPr>
        </p:pic>
        <p:pic>
          <p:nvPicPr>
            <p:cNvPr id="13" name="Picture 2" descr="http://www.kingsthorne.plus.com/index_files/image986.png"/>
            <p:cNvPicPr>
              <a:picLocks noChangeAspect="1" noChangeArrowheads="1"/>
            </p:cNvPicPr>
            <p:nvPr/>
          </p:nvPicPr>
          <p:blipFill>
            <a:blip r:embed="rId3" cstate="print"/>
            <a:srcRect l="21108" r="17281"/>
            <a:stretch>
              <a:fillRect/>
            </a:stretch>
          </p:blipFill>
          <p:spPr bwMode="auto">
            <a:xfrm>
              <a:off x="3923928" y="764704"/>
              <a:ext cx="792088" cy="7456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4788024" y="1240884"/>
              <a:ext cx="252028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US" sz="6600" cap="none" spc="0" dirty="0" smtClean="0">
                  <a:ln/>
                  <a:solidFill>
                    <a:schemeClr val="accent3"/>
                  </a:solidFill>
                  <a:effectLst/>
                </a:rPr>
                <a:t>.co.uk</a:t>
              </a:r>
            </a:p>
          </p:txBody>
        </p:sp>
        <p:pic>
          <p:nvPicPr>
            <p:cNvPr id="2050" name="Picture 2" descr="http://t2.gstatic.com/images?q=tbn:ANd9GcSPyqeZJUn4gBGE8b_MxDjFEAdY6GF2sxrMc0ref7u4yzBSetbl5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860032" y="764704"/>
              <a:ext cx="720080" cy="720080"/>
            </a:xfrm>
            <a:prstGeom prst="rect">
              <a:avLst/>
            </a:prstGeom>
            <a:noFill/>
          </p:spPr>
        </p:pic>
      </p:grpSp>
      <p:pic>
        <p:nvPicPr>
          <p:cNvPr id="18" name="Picture 2" descr="http://www.kingsthorne.plus.com/index_files/image98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1913" r="21109"/>
          <a:stretch>
            <a:fillRect/>
          </a:stretch>
        </p:blipFill>
        <p:spPr bwMode="auto">
          <a:xfrm>
            <a:off x="6660232" y="5877272"/>
            <a:ext cx="707386" cy="7200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28596" y="285728"/>
            <a:ext cx="8159806" cy="2143140"/>
            <a:chOff x="785786" y="2428868"/>
            <a:chExt cx="8159806" cy="2143140"/>
          </a:xfrm>
        </p:grpSpPr>
        <p:pic>
          <p:nvPicPr>
            <p:cNvPr id="2" name="Picture 1" descr="enviropool_logo_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8926" y="2613824"/>
              <a:ext cx="3502734" cy="1903312"/>
            </a:xfrm>
            <a:prstGeom prst="rect">
              <a:avLst/>
            </a:prstGeom>
          </p:spPr>
        </p:pic>
        <p:pic>
          <p:nvPicPr>
            <p:cNvPr id="1026" name="Picture 2" descr="http://www.kingsthorne.plus.com/index_files/image98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1913" r="21109"/>
            <a:stretch>
              <a:fillRect/>
            </a:stretch>
          </p:blipFill>
          <p:spPr bwMode="auto">
            <a:xfrm>
              <a:off x="785786" y="2537131"/>
              <a:ext cx="1928826" cy="1963439"/>
            </a:xfrm>
            <a:prstGeom prst="rect">
              <a:avLst/>
            </a:prstGeom>
            <a:noFill/>
          </p:spPr>
        </p:pic>
        <p:pic>
          <p:nvPicPr>
            <p:cNvPr id="1030" name="Picture 6" descr="http://www.disabledgo.com/images/org/liverpool_city_council/logo.gif"/>
            <p:cNvPicPr>
              <a:picLocks noChangeAspect="1" noChangeArrowheads="1"/>
            </p:cNvPicPr>
            <p:nvPr/>
          </p:nvPicPr>
          <p:blipFill>
            <a:blip r:embed="rId4" cstate="print"/>
            <a:srcRect l="31708" r="34237"/>
            <a:stretch>
              <a:fillRect/>
            </a:stretch>
          </p:blipFill>
          <p:spPr bwMode="auto">
            <a:xfrm>
              <a:off x="6643701" y="2428868"/>
              <a:ext cx="2301891" cy="2143140"/>
            </a:xfrm>
            <a:prstGeom prst="rect">
              <a:avLst/>
            </a:prstGeom>
            <a:noFill/>
          </p:spPr>
        </p:pic>
      </p:grpSp>
      <p:grpSp>
        <p:nvGrpSpPr>
          <p:cNvPr id="13" name="Group 12"/>
          <p:cNvGrpSpPr/>
          <p:nvPr/>
        </p:nvGrpSpPr>
        <p:grpSpPr>
          <a:xfrm>
            <a:off x="1043608" y="5500678"/>
            <a:ext cx="6929486" cy="1357322"/>
            <a:chOff x="1357290" y="5072074"/>
            <a:chExt cx="6929486" cy="1357322"/>
          </a:xfrm>
        </p:grpSpPr>
        <p:pic>
          <p:nvPicPr>
            <p:cNvPr id="7" name="Picture 6" descr="enviropool_logo_1_cropped_gree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43174" y="5072074"/>
              <a:ext cx="4266667" cy="1357322"/>
            </a:xfrm>
            <a:prstGeom prst="rect">
              <a:avLst/>
            </a:prstGeom>
          </p:spPr>
        </p:pic>
        <p:pic>
          <p:nvPicPr>
            <p:cNvPr id="11" name="Picture 2" descr="http://www.kingsthorne.plus.com/index_files/image98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1913" r="21109"/>
            <a:stretch>
              <a:fillRect/>
            </a:stretch>
          </p:blipFill>
          <p:spPr bwMode="auto">
            <a:xfrm>
              <a:off x="1357290" y="5072074"/>
              <a:ext cx="1285884" cy="1357322"/>
            </a:xfrm>
            <a:prstGeom prst="rect">
              <a:avLst/>
            </a:prstGeom>
            <a:solidFill>
              <a:srgbClr val="B8E626"/>
            </a:solidFill>
          </p:spPr>
        </p:pic>
        <p:pic>
          <p:nvPicPr>
            <p:cNvPr id="12" name="Picture 6" descr="http://www.disabledgo.com/images/org/liverpool_city_council/logo.gif"/>
            <p:cNvPicPr>
              <a:picLocks noChangeAspect="1" noChangeArrowheads="1"/>
            </p:cNvPicPr>
            <p:nvPr/>
          </p:nvPicPr>
          <p:blipFill>
            <a:blip r:embed="rId4" cstate="print"/>
            <a:srcRect l="31708" r="34237"/>
            <a:stretch>
              <a:fillRect/>
            </a:stretch>
          </p:blipFill>
          <p:spPr bwMode="auto">
            <a:xfrm>
              <a:off x="6929453" y="5094243"/>
              <a:ext cx="1357323" cy="1263715"/>
            </a:xfrm>
            <a:prstGeom prst="rect">
              <a:avLst/>
            </a:prstGeom>
            <a:solidFill>
              <a:srgbClr val="B8E626"/>
            </a:solidFill>
          </p:spPr>
        </p:pic>
      </p:grpSp>
      <p:pic>
        <p:nvPicPr>
          <p:cNvPr id="14" name="Picture 13" descr="enviropool_logo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4660" y="3181908"/>
            <a:ext cx="3502734" cy="1903312"/>
          </a:xfrm>
          <a:prstGeom prst="rect">
            <a:avLst/>
          </a:prstGeom>
        </p:spPr>
      </p:pic>
      <p:pic>
        <p:nvPicPr>
          <p:cNvPr id="15" name="Picture 2" descr="http://www.kingsthorne.plus.com/index_files/image98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21913" r="21109"/>
          <a:stretch>
            <a:fillRect/>
          </a:stretch>
        </p:blipFill>
        <p:spPr bwMode="auto">
          <a:xfrm>
            <a:off x="251520" y="3105215"/>
            <a:ext cx="1928826" cy="1963439"/>
          </a:xfrm>
          <a:prstGeom prst="rect">
            <a:avLst/>
          </a:prstGeom>
          <a:noFill/>
        </p:spPr>
      </p:pic>
      <p:pic>
        <p:nvPicPr>
          <p:cNvPr id="16" name="Picture 6" descr="http://www.disabledgo.com/images/org/liverpool_city_council/logo.gif"/>
          <p:cNvPicPr>
            <a:picLocks noChangeAspect="1" noChangeArrowheads="1"/>
          </p:cNvPicPr>
          <p:nvPr/>
        </p:nvPicPr>
        <p:blipFill>
          <a:blip r:embed="rId4" cstate="print"/>
          <a:srcRect l="31708" r="34237"/>
          <a:stretch>
            <a:fillRect/>
          </a:stretch>
        </p:blipFill>
        <p:spPr bwMode="auto">
          <a:xfrm>
            <a:off x="6109435" y="2996952"/>
            <a:ext cx="2301891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51520" y="476672"/>
            <a:ext cx="8820472" cy="5904656"/>
            <a:chOff x="323528" y="-603448"/>
            <a:chExt cx="8280920" cy="5472608"/>
          </a:xfrm>
        </p:grpSpPr>
        <p:sp>
          <p:nvSpPr>
            <p:cNvPr id="5" name="Freeform 4"/>
            <p:cNvSpPr/>
            <p:nvPr/>
          </p:nvSpPr>
          <p:spPr>
            <a:xfrm>
              <a:off x="2195736" y="4018825"/>
              <a:ext cx="6048672" cy="562303"/>
            </a:xfrm>
            <a:custGeom>
              <a:avLst/>
              <a:gdLst>
                <a:gd name="connsiteX0" fmla="*/ 0 w 5612524"/>
                <a:gd name="connsiteY0" fmla="*/ 562303 h 562303"/>
                <a:gd name="connsiteX1" fmla="*/ 1261241 w 5612524"/>
                <a:gd name="connsiteY1" fmla="*/ 89338 h 562303"/>
                <a:gd name="connsiteX2" fmla="*/ 5612524 w 5612524"/>
                <a:gd name="connsiteY2" fmla="*/ 26276 h 562303"/>
                <a:gd name="connsiteX3" fmla="*/ 5612524 w 5612524"/>
                <a:gd name="connsiteY3" fmla="*/ 26276 h 562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12524" h="562303">
                  <a:moveTo>
                    <a:pt x="0" y="562303"/>
                  </a:moveTo>
                  <a:cubicBezTo>
                    <a:pt x="162910" y="370489"/>
                    <a:pt x="325820" y="178676"/>
                    <a:pt x="1261241" y="89338"/>
                  </a:cubicBezTo>
                  <a:cubicBezTo>
                    <a:pt x="2196662" y="0"/>
                    <a:pt x="5612524" y="26276"/>
                    <a:pt x="5612524" y="26276"/>
                  </a:cubicBezTo>
                  <a:lnTo>
                    <a:pt x="5612524" y="26276"/>
                  </a:lnTo>
                </a:path>
              </a:pathLst>
            </a:custGeom>
            <a:ln w="60325" cmpd="sng">
              <a:gradFill>
                <a:gsLst>
                  <a:gs pos="26000">
                    <a:srgbClr val="DDEBCF"/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lin ang="5400000" scaled="0"/>
              </a:gradFill>
              <a:tailEnd type="none" w="lg" len="lg"/>
            </a:ln>
            <a:effectLst>
              <a:outerShdw blurRad="88900" algn="ctr" rotWithShape="0">
                <a:schemeClr val="accent3">
                  <a:lumMod val="60000"/>
                  <a:lumOff val="40000"/>
                </a:schemeClr>
              </a:outerShdw>
            </a:effectLst>
            <a:scene3d>
              <a:camera prst="orthographicFront"/>
              <a:lightRig rig="threePt" dir="t"/>
            </a:scene3d>
            <a:sp3d extrusionH="76200" contourW="12700">
              <a:extrusionClr>
                <a:schemeClr val="accent3">
                  <a:lumMod val="75000"/>
                </a:schemeClr>
              </a:extrusionClr>
              <a:contourClr>
                <a:schemeClr val="accent3">
                  <a:lumMod val="60000"/>
                  <a:lumOff val="40000"/>
                </a:schemeClr>
              </a:contourClr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enviropool_name.jpg"/>
            <p:cNvPicPr>
              <a:picLocks noChangeAspect="1"/>
            </p:cNvPicPr>
            <p:nvPr/>
          </p:nvPicPr>
          <p:blipFill>
            <a:blip r:embed="rId2" cstate="print"/>
            <a:srcRect l="3375" t="3958" r="7189" b="16881"/>
            <a:stretch>
              <a:fillRect/>
            </a:stretch>
          </p:blipFill>
          <p:spPr>
            <a:xfrm>
              <a:off x="2411760" y="2492896"/>
              <a:ext cx="3816424" cy="1440160"/>
            </a:xfrm>
            <a:prstGeom prst="rect">
              <a:avLst/>
            </a:prstGeom>
            <a:blipFill dpi="0" rotWithShape="1">
              <a:blip r:embed="rId3" cstate="print">
                <a:alphaModFix amt="0"/>
              </a:blip>
              <a:srcRect/>
              <a:tile tx="0" ty="0" sx="100000" sy="100000" flip="none" algn="tl"/>
            </a:blipFill>
          </p:spPr>
        </p:pic>
        <p:sp>
          <p:nvSpPr>
            <p:cNvPr id="9" name="Rectangle 8"/>
            <p:cNvSpPr/>
            <p:nvPr/>
          </p:nvSpPr>
          <p:spPr>
            <a:xfrm>
              <a:off x="6084168" y="3041084"/>
              <a:ext cx="252028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US" sz="6600" cap="none" spc="0" dirty="0" smtClean="0">
                  <a:ln/>
                  <a:solidFill>
                    <a:schemeClr val="accent3"/>
                  </a:solidFill>
                  <a:effectLst/>
                </a:rPr>
                <a:t>.co.uk</a:t>
              </a:r>
            </a:p>
          </p:txBody>
        </p:sp>
        <p:grpSp>
          <p:nvGrpSpPr>
            <p:cNvPr id="11" name="Group 13"/>
            <p:cNvGrpSpPr/>
            <p:nvPr/>
          </p:nvGrpSpPr>
          <p:grpSpPr>
            <a:xfrm>
              <a:off x="323528" y="2564904"/>
              <a:ext cx="2304256" cy="2232248"/>
              <a:chOff x="3563888" y="4293096"/>
              <a:chExt cx="2304256" cy="2232248"/>
            </a:xfrm>
          </p:grpSpPr>
          <p:pic>
            <p:nvPicPr>
              <p:cNvPr id="12" name="Picture 11" descr="tree_logo.JPG"/>
              <p:cNvPicPr>
                <a:picLocks noChangeAspect="1"/>
              </p:cNvPicPr>
              <p:nvPr/>
            </p:nvPicPr>
            <p:blipFill>
              <a:blip r:embed="rId4" cstate="print"/>
              <a:srcRect l="5458" t="10101" r="8428" b="25850"/>
              <a:stretch>
                <a:fillRect/>
              </a:stretch>
            </p:blipFill>
            <p:spPr>
              <a:xfrm>
                <a:off x="3707904" y="4437112"/>
                <a:ext cx="1872208" cy="1969046"/>
              </a:xfrm>
              <a:prstGeom prst="rect">
                <a:avLst/>
              </a:prstGeom>
            </p:spPr>
          </p:pic>
          <p:sp>
            <p:nvSpPr>
              <p:cNvPr id="13" name="Oval 12"/>
              <p:cNvSpPr/>
              <p:nvPr/>
            </p:nvSpPr>
            <p:spPr>
              <a:xfrm>
                <a:off x="3563888" y="4293096"/>
                <a:ext cx="2304256" cy="2232248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63500">
                <a:gradFill flip="none" rotWithShape="1">
                  <a:gsLst>
                    <a:gs pos="76000">
                      <a:srgbClr val="DDEBCF">
                        <a:alpha val="19000"/>
                      </a:srgbClr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3923928" y="4038163"/>
              <a:ext cx="453650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GB" sz="4800" dirty="0" smtClean="0">
                  <a:ln/>
                  <a:solidFill>
                    <a:schemeClr val="accent6">
                      <a:lumMod val="50000"/>
                    </a:schemeClr>
                  </a:solidFill>
                </a:rPr>
                <a:t>natural materials</a:t>
              </a:r>
              <a:endParaRPr lang="en-US" sz="4800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pic>
          <p:nvPicPr>
            <p:cNvPr id="7" name="Picture 6" descr="http://www.disabledgo.com/images/org/liverpool_city_council/logo.gif"/>
            <p:cNvPicPr>
              <a:picLocks noChangeAspect="1" noChangeArrowheads="1"/>
            </p:cNvPicPr>
            <p:nvPr/>
          </p:nvPicPr>
          <p:blipFill>
            <a:blip r:embed="rId5" cstate="print"/>
            <a:srcRect l="31708" r="34237"/>
            <a:stretch>
              <a:fillRect/>
            </a:stretch>
          </p:blipFill>
          <p:spPr bwMode="auto">
            <a:xfrm>
              <a:off x="3214516" y="-84494"/>
              <a:ext cx="2149572" cy="2001326"/>
            </a:xfrm>
            <a:prstGeom prst="rect">
              <a:avLst/>
            </a:prstGeom>
            <a:noFill/>
          </p:spPr>
        </p:pic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220072" y="-603448"/>
              <a:ext cx="2479555" cy="2137849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 descr="http://www.kingsthorne.plus.com/index_files/image986.png"/>
            <p:cNvPicPr>
              <a:picLocks noChangeAspect="1" noChangeArrowheads="1"/>
            </p:cNvPicPr>
            <p:nvPr/>
          </p:nvPicPr>
          <p:blipFill>
            <a:blip r:embed="rId7" cstate="print"/>
            <a:srcRect l="21108" r="17281"/>
            <a:stretch>
              <a:fillRect/>
            </a:stretch>
          </p:blipFill>
          <p:spPr bwMode="auto">
            <a:xfrm>
              <a:off x="1827006" y="-27383"/>
              <a:ext cx="1736882" cy="1635082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23528" y="764704"/>
            <a:ext cx="8280920" cy="5328592"/>
            <a:chOff x="323528" y="764704"/>
            <a:chExt cx="8280920" cy="5328592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03848" y="764704"/>
              <a:ext cx="3424218" cy="2952328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grpSp>
          <p:nvGrpSpPr>
            <p:cNvPr id="13" name="Group 12"/>
            <p:cNvGrpSpPr/>
            <p:nvPr/>
          </p:nvGrpSpPr>
          <p:grpSpPr>
            <a:xfrm>
              <a:off x="323528" y="3717032"/>
              <a:ext cx="8280920" cy="2376264"/>
              <a:chOff x="323528" y="332656"/>
              <a:chExt cx="8280920" cy="2376264"/>
            </a:xfrm>
          </p:grpSpPr>
          <p:grpSp>
            <p:nvGrpSpPr>
              <p:cNvPr id="14" name="Group 28"/>
              <p:cNvGrpSpPr/>
              <p:nvPr/>
            </p:nvGrpSpPr>
            <p:grpSpPr>
              <a:xfrm>
                <a:off x="323528" y="332656"/>
                <a:ext cx="8280920" cy="2304256"/>
                <a:chOff x="323528" y="332656"/>
                <a:chExt cx="8280920" cy="2304256"/>
              </a:xfrm>
            </p:grpSpPr>
            <p:sp>
              <p:nvSpPr>
                <p:cNvPr id="16" name="Freeform 15"/>
                <p:cNvSpPr/>
                <p:nvPr/>
              </p:nvSpPr>
              <p:spPr>
                <a:xfrm>
                  <a:off x="2195736" y="1858585"/>
                  <a:ext cx="6048672" cy="562303"/>
                </a:xfrm>
                <a:custGeom>
                  <a:avLst/>
                  <a:gdLst>
                    <a:gd name="connsiteX0" fmla="*/ 0 w 5612524"/>
                    <a:gd name="connsiteY0" fmla="*/ 562303 h 562303"/>
                    <a:gd name="connsiteX1" fmla="*/ 1261241 w 5612524"/>
                    <a:gd name="connsiteY1" fmla="*/ 89338 h 562303"/>
                    <a:gd name="connsiteX2" fmla="*/ 5612524 w 5612524"/>
                    <a:gd name="connsiteY2" fmla="*/ 26276 h 562303"/>
                    <a:gd name="connsiteX3" fmla="*/ 5612524 w 5612524"/>
                    <a:gd name="connsiteY3" fmla="*/ 26276 h 5623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612524" h="562303">
                      <a:moveTo>
                        <a:pt x="0" y="562303"/>
                      </a:moveTo>
                      <a:cubicBezTo>
                        <a:pt x="162910" y="370489"/>
                        <a:pt x="325820" y="178676"/>
                        <a:pt x="1261241" y="89338"/>
                      </a:cubicBezTo>
                      <a:cubicBezTo>
                        <a:pt x="2196662" y="0"/>
                        <a:pt x="5612524" y="26276"/>
                        <a:pt x="5612524" y="26276"/>
                      </a:cubicBezTo>
                      <a:lnTo>
                        <a:pt x="5612524" y="26276"/>
                      </a:lnTo>
                    </a:path>
                  </a:pathLst>
                </a:custGeom>
                <a:ln w="60325" cmpd="sng">
                  <a:gradFill>
                    <a:gsLst>
                      <a:gs pos="26000">
                        <a:srgbClr val="DDEBCF"/>
                      </a:gs>
                      <a:gs pos="50000">
                        <a:srgbClr val="9CB86E"/>
                      </a:gs>
                      <a:gs pos="100000">
                        <a:srgbClr val="156B13"/>
                      </a:gs>
                    </a:gsLst>
                    <a:lin ang="5400000" scaled="0"/>
                  </a:gradFill>
                  <a:tailEnd type="none" w="lg" len="lg"/>
                </a:ln>
                <a:effectLst>
                  <a:outerShdw blurRad="88900" algn="ctr" rotWithShape="0">
                    <a:schemeClr val="accent3">
                      <a:lumMod val="60000"/>
                      <a:lumOff val="40000"/>
                    </a:schemeClr>
                  </a:outerShdw>
                </a:effectLst>
                <a:scene3d>
                  <a:camera prst="orthographicFront"/>
                  <a:lightRig rig="threePt" dir="t"/>
                </a:scene3d>
                <a:sp3d extrusionH="76200" contourW="12700">
                  <a:extrusionClr>
                    <a:schemeClr val="accent3">
                      <a:lumMod val="75000"/>
                    </a:schemeClr>
                  </a:extrusionClr>
                  <a:contourClr>
                    <a:schemeClr val="accent3">
                      <a:lumMod val="60000"/>
                      <a:lumOff val="40000"/>
                    </a:schemeClr>
                  </a:contourClr>
                </a:sp3d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7" name="Picture 16" descr="enviropool_name.jpg"/>
                <p:cNvPicPr>
                  <a:picLocks noChangeAspect="1"/>
                </p:cNvPicPr>
                <p:nvPr/>
              </p:nvPicPr>
              <p:blipFill>
                <a:blip r:embed="rId3" cstate="print"/>
                <a:srcRect l="3375" t="3958" r="7189" b="16881"/>
                <a:stretch>
                  <a:fillRect/>
                </a:stretch>
              </p:blipFill>
              <p:spPr>
                <a:xfrm>
                  <a:off x="2411760" y="332656"/>
                  <a:ext cx="3816424" cy="1440160"/>
                </a:xfrm>
                <a:prstGeom prst="rect">
                  <a:avLst/>
                </a:prstGeom>
                <a:blipFill dpi="0" rotWithShape="1">
                  <a:blip r:embed="rId4" cstate="print">
                    <a:alphaModFix amt="0"/>
                  </a:blip>
                  <a:srcRect/>
                  <a:tile tx="0" ty="0" sx="100000" sy="100000" flip="none" algn="tl"/>
                </a:blipFill>
              </p:spPr>
            </p:pic>
            <p:pic>
              <p:nvPicPr>
                <p:cNvPr id="18" name="Picture 17" descr="http://www.disabledgo.com/images/org/liverpool_city_council/logo.gi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31708" r="34237"/>
                <a:stretch>
                  <a:fillRect/>
                </a:stretch>
              </p:blipFill>
              <p:spPr bwMode="auto">
                <a:xfrm>
                  <a:off x="6948264" y="404664"/>
                  <a:ext cx="888099" cy="826851"/>
                </a:xfrm>
                <a:prstGeom prst="rect">
                  <a:avLst/>
                </a:prstGeom>
                <a:noFill/>
              </p:spPr>
            </p:pic>
            <p:pic>
              <p:nvPicPr>
                <p:cNvPr id="19" name="Picture 2" descr="http://www.kingsthorne.plus.com/index_files/image986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21108" r="17281"/>
                <a:stretch>
                  <a:fillRect/>
                </a:stretch>
              </p:blipFill>
              <p:spPr bwMode="auto">
                <a:xfrm>
                  <a:off x="5220072" y="404664"/>
                  <a:ext cx="792088" cy="74566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20" name="Rectangle 19"/>
                <p:cNvSpPr/>
                <p:nvPr/>
              </p:nvSpPr>
              <p:spPr>
                <a:xfrm>
                  <a:off x="6084168" y="880844"/>
                  <a:ext cx="2520280" cy="1107996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flat" dir="t">
                      <a:rot lat="0" lon="0" rev="18900000"/>
                    </a:lightRig>
                  </a:scene3d>
                  <a:sp3d extrusionH="31750" contourW="6350" prstMaterial="powder">
                    <a:bevelT w="19050" h="19050" prst="angle"/>
                    <a:contourClr>
                      <a:schemeClr val="accent3">
                        <a:tint val="100000"/>
                        <a:shade val="100000"/>
                        <a:satMod val="100000"/>
                        <a:hueMod val="100000"/>
                      </a:schemeClr>
                    </a:contourClr>
                  </a:sp3d>
                </a:bodyPr>
                <a:lstStyle/>
                <a:p>
                  <a:r>
                    <a:rPr lang="en-US" sz="6600" cap="none" spc="0" dirty="0" smtClean="0">
                      <a:ln/>
                      <a:solidFill>
                        <a:schemeClr val="accent3"/>
                      </a:solidFill>
                      <a:effectLst/>
                    </a:rPr>
                    <a:t>.co.uk</a:t>
                  </a:r>
                </a:p>
              </p:txBody>
            </p:sp>
            <p:pic>
              <p:nvPicPr>
                <p:cNvPr id="21" name="Picture 2" descr="http://t2.gstatic.com/images?q=tbn:ANd9GcSPyqeZJUn4gBGE8b_MxDjFEAdY6GF2sxrMc0ref7u4yzBSetbl5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6156176" y="404664"/>
                  <a:ext cx="720080" cy="720080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22" name="Group 13"/>
                <p:cNvGrpSpPr/>
                <p:nvPr/>
              </p:nvGrpSpPr>
              <p:grpSpPr>
                <a:xfrm>
                  <a:off x="323528" y="404664"/>
                  <a:ext cx="2304256" cy="2232248"/>
                  <a:chOff x="3563888" y="4293096"/>
                  <a:chExt cx="2304256" cy="2232248"/>
                </a:xfrm>
              </p:grpSpPr>
              <p:pic>
                <p:nvPicPr>
                  <p:cNvPr id="23" name="Picture 22" descr="tree_logo.JPG"/>
                  <p:cNvPicPr>
                    <a:picLocks noChangeAspect="1"/>
                  </p:cNvPicPr>
                  <p:nvPr/>
                </p:nvPicPr>
                <p:blipFill>
                  <a:blip r:embed="rId8" cstate="print"/>
                  <a:srcRect l="5458" t="10101" r="8428" b="25850"/>
                  <a:stretch>
                    <a:fillRect/>
                  </a:stretch>
                </p:blipFill>
                <p:spPr>
                  <a:xfrm>
                    <a:off x="3707904" y="4437112"/>
                    <a:ext cx="1872208" cy="1969046"/>
                  </a:xfrm>
                  <a:prstGeom prst="rect">
                    <a:avLst/>
                  </a:prstGeom>
                </p:spPr>
              </p:pic>
              <p:sp>
                <p:nvSpPr>
                  <p:cNvPr id="24" name="Oval 23"/>
                  <p:cNvSpPr/>
                  <p:nvPr/>
                </p:nvSpPr>
                <p:spPr>
                  <a:xfrm>
                    <a:off x="3563888" y="4293096"/>
                    <a:ext cx="2304256" cy="2232248"/>
                  </a:xfrm>
                  <a:prstGeom prst="ellipse">
                    <a:avLst/>
                  </a:prstGeom>
                  <a:solidFill>
                    <a:schemeClr val="bg1">
                      <a:alpha val="0"/>
                    </a:schemeClr>
                  </a:solidFill>
                  <a:ln w="63500">
                    <a:gradFill flip="none" rotWithShape="1">
                      <a:gsLst>
                        <a:gs pos="76000">
                          <a:srgbClr val="DDEBCF">
                            <a:alpha val="19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sp>
            <p:nvSpPr>
              <p:cNvPr id="15" name="Rectangle 14"/>
              <p:cNvSpPr/>
              <p:nvPr/>
            </p:nvSpPr>
            <p:spPr>
              <a:xfrm>
                <a:off x="3923928" y="1877923"/>
                <a:ext cx="4536504" cy="83099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r>
                  <a:rPr lang="en-GB" sz="4800" dirty="0" smtClean="0">
                    <a:ln/>
                    <a:solidFill>
                      <a:schemeClr val="accent6">
                        <a:lumMod val="50000"/>
                      </a:schemeClr>
                    </a:solidFill>
                  </a:rPr>
                  <a:t>natural materials</a:t>
                </a:r>
                <a:endParaRPr lang="en-US" sz="4800" cap="none" spc="0" dirty="0" smtClean="0">
                  <a:ln/>
                  <a:solidFill>
                    <a:schemeClr val="accent6">
                      <a:lumMod val="50000"/>
                    </a:schemeClr>
                  </a:solidFill>
                  <a:effectLst/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220169" y="4082959"/>
            <a:ext cx="8923831" cy="2560751"/>
            <a:chOff x="323528" y="332656"/>
            <a:chExt cx="8280920" cy="2376264"/>
          </a:xfrm>
        </p:grpSpPr>
        <p:grpSp>
          <p:nvGrpSpPr>
            <p:cNvPr id="3" name="Group 28"/>
            <p:cNvGrpSpPr/>
            <p:nvPr/>
          </p:nvGrpSpPr>
          <p:grpSpPr>
            <a:xfrm>
              <a:off x="323528" y="332656"/>
              <a:ext cx="8280920" cy="2304256"/>
              <a:chOff x="323528" y="332656"/>
              <a:chExt cx="8280920" cy="2304256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2195736" y="1858585"/>
                <a:ext cx="6048672" cy="562303"/>
              </a:xfrm>
              <a:custGeom>
                <a:avLst/>
                <a:gdLst>
                  <a:gd name="connsiteX0" fmla="*/ 0 w 5612524"/>
                  <a:gd name="connsiteY0" fmla="*/ 562303 h 562303"/>
                  <a:gd name="connsiteX1" fmla="*/ 1261241 w 5612524"/>
                  <a:gd name="connsiteY1" fmla="*/ 89338 h 562303"/>
                  <a:gd name="connsiteX2" fmla="*/ 5612524 w 5612524"/>
                  <a:gd name="connsiteY2" fmla="*/ 26276 h 562303"/>
                  <a:gd name="connsiteX3" fmla="*/ 5612524 w 5612524"/>
                  <a:gd name="connsiteY3" fmla="*/ 26276 h 562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12524" h="562303">
                    <a:moveTo>
                      <a:pt x="0" y="562303"/>
                    </a:moveTo>
                    <a:cubicBezTo>
                      <a:pt x="162910" y="370489"/>
                      <a:pt x="325820" y="178676"/>
                      <a:pt x="1261241" y="89338"/>
                    </a:cubicBezTo>
                    <a:cubicBezTo>
                      <a:pt x="2196662" y="0"/>
                      <a:pt x="5612524" y="26276"/>
                      <a:pt x="5612524" y="26276"/>
                    </a:cubicBezTo>
                    <a:lnTo>
                      <a:pt x="5612524" y="26276"/>
                    </a:lnTo>
                  </a:path>
                </a:pathLst>
              </a:custGeom>
              <a:ln w="60325" cmpd="sng">
                <a:gradFill>
                  <a:gsLst>
                    <a:gs pos="2600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tailEnd type="none" w="lg" len="lg"/>
              </a:ln>
              <a:effectLst>
                <a:outerShdw blurRad="88900" algn="ctr" rotWithShape="0">
                  <a:schemeClr val="accent3">
                    <a:lumMod val="60000"/>
                    <a:lumOff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accent3">
                    <a:lumMod val="75000"/>
                  </a:schemeClr>
                </a:extrusionClr>
                <a:contourClr>
                  <a:schemeClr val="accent3">
                    <a:lumMod val="60000"/>
                    <a:lumOff val="40000"/>
                  </a:schemeClr>
                </a:contourClr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Picture 5" descr="enviropool_name.jpg"/>
              <p:cNvPicPr>
                <a:picLocks noChangeAspect="1"/>
              </p:cNvPicPr>
              <p:nvPr/>
            </p:nvPicPr>
            <p:blipFill>
              <a:blip r:embed="rId2" cstate="print"/>
              <a:srcRect l="3375" t="3958" r="7189" b="16881"/>
              <a:stretch>
                <a:fillRect/>
              </a:stretch>
            </p:blipFill>
            <p:spPr>
              <a:xfrm>
                <a:off x="2411760" y="332656"/>
                <a:ext cx="3816424" cy="1440160"/>
              </a:xfrm>
              <a:prstGeom prst="rect">
                <a:avLst/>
              </a:prstGeom>
              <a:blipFill dpi="0" rotWithShape="1">
                <a:blip r:embed="rId3" cstate="print">
                  <a:alphaModFix amt="0"/>
                </a:blip>
                <a:srcRect/>
                <a:tile tx="0" ty="0" sx="100000" sy="100000" flip="none" algn="tl"/>
              </a:blipFill>
            </p:spPr>
          </p:pic>
          <p:pic>
            <p:nvPicPr>
              <p:cNvPr id="7" name="Picture 6" descr="http://www.disabledgo.com/images/org/liverpool_city_council/logo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1708" r="34237"/>
              <a:stretch>
                <a:fillRect/>
              </a:stretch>
            </p:blipFill>
            <p:spPr bwMode="auto">
              <a:xfrm>
                <a:off x="6948264" y="404664"/>
                <a:ext cx="888099" cy="826851"/>
              </a:xfrm>
              <a:prstGeom prst="rect">
                <a:avLst/>
              </a:prstGeom>
              <a:noFill/>
            </p:spPr>
          </p:pic>
          <p:pic>
            <p:nvPicPr>
              <p:cNvPr id="8" name="Picture 2" descr="http://www.kingsthorne.plus.com/index_files/image986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21108" r="17281"/>
              <a:stretch>
                <a:fillRect/>
              </a:stretch>
            </p:blipFill>
            <p:spPr bwMode="auto">
              <a:xfrm>
                <a:off x="5220072" y="404664"/>
                <a:ext cx="792088" cy="74566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" name="Rectangle 8"/>
              <p:cNvSpPr/>
              <p:nvPr/>
            </p:nvSpPr>
            <p:spPr>
              <a:xfrm>
                <a:off x="6084168" y="880844"/>
                <a:ext cx="2520280" cy="11079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r>
                  <a:rPr lang="en-US" sz="6600" cap="none" spc="0" dirty="0" smtClean="0">
                    <a:ln/>
                    <a:solidFill>
                      <a:schemeClr val="accent3"/>
                    </a:solidFill>
                    <a:effectLst/>
                  </a:rPr>
                  <a:t>.co.uk</a:t>
                </a:r>
              </a:p>
            </p:txBody>
          </p:sp>
          <p:pic>
            <p:nvPicPr>
              <p:cNvPr id="10" name="Picture 2" descr="http://t2.gstatic.com/images?q=tbn:ANd9GcSPyqeZJUn4gBGE8b_MxDjFEAdY6GF2sxrMc0ref7u4yzBSetbl5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156176" y="404664"/>
                <a:ext cx="720080" cy="720080"/>
              </a:xfrm>
              <a:prstGeom prst="rect">
                <a:avLst/>
              </a:prstGeom>
              <a:noFill/>
            </p:spPr>
          </p:pic>
          <p:grpSp>
            <p:nvGrpSpPr>
              <p:cNvPr id="11" name="Group 13"/>
              <p:cNvGrpSpPr/>
              <p:nvPr/>
            </p:nvGrpSpPr>
            <p:grpSpPr>
              <a:xfrm>
                <a:off x="323528" y="404664"/>
                <a:ext cx="2304256" cy="2232248"/>
                <a:chOff x="3563888" y="4293096"/>
                <a:chExt cx="2304256" cy="2232248"/>
              </a:xfrm>
            </p:grpSpPr>
            <p:pic>
              <p:nvPicPr>
                <p:cNvPr id="12" name="Picture 11" descr="tree_logo.JPG"/>
                <p:cNvPicPr>
                  <a:picLocks noChangeAspect="1"/>
                </p:cNvPicPr>
                <p:nvPr/>
              </p:nvPicPr>
              <p:blipFill>
                <a:blip r:embed="rId7" cstate="print"/>
                <a:srcRect l="5458" t="10101" r="8428" b="25850"/>
                <a:stretch>
                  <a:fillRect/>
                </a:stretch>
              </p:blipFill>
              <p:spPr>
                <a:xfrm>
                  <a:off x="3707904" y="4437112"/>
                  <a:ext cx="1872208" cy="1969046"/>
                </a:xfrm>
                <a:prstGeom prst="rect">
                  <a:avLst/>
                </a:prstGeom>
              </p:spPr>
            </p:pic>
            <p:sp>
              <p:nvSpPr>
                <p:cNvPr id="13" name="Oval 12"/>
                <p:cNvSpPr/>
                <p:nvPr/>
              </p:nvSpPr>
              <p:spPr>
                <a:xfrm>
                  <a:off x="3563888" y="4293096"/>
                  <a:ext cx="2304256" cy="2232248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 w="63500">
                  <a:gradFill flip="none" rotWithShape="1">
                    <a:gsLst>
                      <a:gs pos="76000">
                        <a:srgbClr val="DDEBCF">
                          <a:alpha val="19000"/>
                        </a:srgbClr>
                      </a:gs>
                      <a:gs pos="50000">
                        <a:srgbClr val="9CB86E"/>
                      </a:gs>
                      <a:gs pos="100000">
                        <a:srgbClr val="156B13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4" name="Rectangle 3"/>
            <p:cNvSpPr/>
            <p:nvPr/>
          </p:nvSpPr>
          <p:spPr>
            <a:xfrm>
              <a:off x="3923928" y="1877923"/>
              <a:ext cx="453650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GB" sz="4800" dirty="0" smtClean="0">
                  <a:ln/>
                  <a:solidFill>
                    <a:schemeClr val="accent6">
                      <a:lumMod val="50000"/>
                    </a:schemeClr>
                  </a:solidFill>
                </a:rPr>
                <a:t>natural materials</a:t>
              </a:r>
              <a:endParaRPr lang="en-US" sz="4800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</p:grpSp>
      <p:grpSp>
        <p:nvGrpSpPr>
          <p:cNvPr id="26" name="Group 25"/>
          <p:cNvGrpSpPr>
            <a:grpSpLocks noChangeAspect="1"/>
          </p:cNvGrpSpPr>
          <p:nvPr/>
        </p:nvGrpSpPr>
        <p:grpSpPr>
          <a:xfrm>
            <a:off x="220201" y="1296877"/>
            <a:ext cx="8923831" cy="2560751"/>
            <a:chOff x="323528" y="332656"/>
            <a:chExt cx="8280920" cy="2376264"/>
          </a:xfrm>
        </p:grpSpPr>
        <p:grpSp>
          <p:nvGrpSpPr>
            <p:cNvPr id="27" name="Group 28"/>
            <p:cNvGrpSpPr/>
            <p:nvPr/>
          </p:nvGrpSpPr>
          <p:grpSpPr>
            <a:xfrm>
              <a:off x="323528" y="332656"/>
              <a:ext cx="8280920" cy="2304256"/>
              <a:chOff x="323528" y="332656"/>
              <a:chExt cx="8280920" cy="2304256"/>
            </a:xfrm>
          </p:grpSpPr>
          <p:sp>
            <p:nvSpPr>
              <p:cNvPr id="29" name="Freeform 28"/>
              <p:cNvSpPr/>
              <p:nvPr/>
            </p:nvSpPr>
            <p:spPr>
              <a:xfrm>
                <a:off x="2195736" y="1858585"/>
                <a:ext cx="6048672" cy="562303"/>
              </a:xfrm>
              <a:custGeom>
                <a:avLst/>
                <a:gdLst>
                  <a:gd name="connsiteX0" fmla="*/ 0 w 5612524"/>
                  <a:gd name="connsiteY0" fmla="*/ 562303 h 562303"/>
                  <a:gd name="connsiteX1" fmla="*/ 1261241 w 5612524"/>
                  <a:gd name="connsiteY1" fmla="*/ 89338 h 562303"/>
                  <a:gd name="connsiteX2" fmla="*/ 5612524 w 5612524"/>
                  <a:gd name="connsiteY2" fmla="*/ 26276 h 562303"/>
                  <a:gd name="connsiteX3" fmla="*/ 5612524 w 5612524"/>
                  <a:gd name="connsiteY3" fmla="*/ 26276 h 5623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612524" h="562303">
                    <a:moveTo>
                      <a:pt x="0" y="562303"/>
                    </a:moveTo>
                    <a:cubicBezTo>
                      <a:pt x="162910" y="370489"/>
                      <a:pt x="325820" y="178676"/>
                      <a:pt x="1261241" y="89338"/>
                    </a:cubicBezTo>
                    <a:cubicBezTo>
                      <a:pt x="2196662" y="0"/>
                      <a:pt x="5612524" y="26276"/>
                      <a:pt x="5612524" y="26276"/>
                    </a:cubicBezTo>
                    <a:lnTo>
                      <a:pt x="5612524" y="26276"/>
                    </a:lnTo>
                  </a:path>
                </a:pathLst>
              </a:custGeom>
              <a:ln w="60325" cmpd="sng">
                <a:gradFill>
                  <a:gsLst>
                    <a:gs pos="26000">
                      <a:srgbClr val="DDEBCF"/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lin ang="5400000" scaled="0"/>
                </a:gradFill>
                <a:tailEnd type="none" w="lg" len="lg"/>
              </a:ln>
              <a:effectLst>
                <a:outerShdw blurRad="88900" algn="ctr" rotWithShape="0">
                  <a:schemeClr val="accent3">
                    <a:lumMod val="60000"/>
                    <a:lumOff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 extrusionH="76200" contourW="12700">
                <a:extrusionClr>
                  <a:schemeClr val="accent3">
                    <a:lumMod val="75000"/>
                  </a:schemeClr>
                </a:extrusionClr>
                <a:contourClr>
                  <a:schemeClr val="accent3">
                    <a:lumMod val="60000"/>
                    <a:lumOff val="40000"/>
                  </a:schemeClr>
                </a:contourClr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0" name="Picture 29" descr="enviropool_name.jpg"/>
              <p:cNvPicPr>
                <a:picLocks noChangeAspect="1"/>
              </p:cNvPicPr>
              <p:nvPr/>
            </p:nvPicPr>
            <p:blipFill>
              <a:blip r:embed="rId2" cstate="print"/>
              <a:srcRect l="3375" t="3958" r="7189" b="16881"/>
              <a:stretch>
                <a:fillRect/>
              </a:stretch>
            </p:blipFill>
            <p:spPr>
              <a:xfrm>
                <a:off x="2411760" y="332656"/>
                <a:ext cx="3816424" cy="1440160"/>
              </a:xfrm>
              <a:prstGeom prst="rect">
                <a:avLst/>
              </a:prstGeom>
              <a:blipFill dpi="0" rotWithShape="1">
                <a:blip r:embed="rId3" cstate="print">
                  <a:alphaModFix amt="0"/>
                </a:blip>
                <a:srcRect/>
                <a:tile tx="0" ty="0" sx="100000" sy="100000" flip="none" algn="tl"/>
              </a:blipFill>
            </p:spPr>
          </p:pic>
          <p:pic>
            <p:nvPicPr>
              <p:cNvPr id="31" name="Picture 30" descr="http://www.disabledgo.com/images/org/liverpool_city_council/logo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31708" r="34237"/>
              <a:stretch>
                <a:fillRect/>
              </a:stretch>
            </p:blipFill>
            <p:spPr bwMode="auto">
              <a:xfrm>
                <a:off x="6948264" y="404664"/>
                <a:ext cx="888099" cy="826851"/>
              </a:xfrm>
              <a:prstGeom prst="rect">
                <a:avLst/>
              </a:prstGeom>
              <a:noFill/>
            </p:spPr>
          </p:pic>
          <p:pic>
            <p:nvPicPr>
              <p:cNvPr id="32" name="Picture 2" descr="http://www.kingsthorne.plus.com/index_files/image986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21108" r="17281"/>
              <a:stretch>
                <a:fillRect/>
              </a:stretch>
            </p:blipFill>
            <p:spPr bwMode="auto">
              <a:xfrm>
                <a:off x="5220072" y="404664"/>
                <a:ext cx="792088" cy="745663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" name="Rectangle 32"/>
              <p:cNvSpPr/>
              <p:nvPr/>
            </p:nvSpPr>
            <p:spPr>
              <a:xfrm>
                <a:off x="6084168" y="880844"/>
                <a:ext cx="2520280" cy="110799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r>
                  <a:rPr lang="en-US" sz="6600" cap="none" spc="0" dirty="0" smtClean="0">
                    <a:ln/>
                    <a:solidFill>
                      <a:schemeClr val="accent3"/>
                    </a:solidFill>
                    <a:effectLst/>
                  </a:rPr>
                  <a:t>.co.uk</a:t>
                </a:r>
              </a:p>
            </p:txBody>
          </p:sp>
          <p:pic>
            <p:nvPicPr>
              <p:cNvPr id="34" name="Picture 2" descr="http://t2.gstatic.com/images?q=tbn:ANd9GcSPyqeZJUn4gBGE8b_MxDjFEAdY6GF2sxrMc0ref7u4yzBSetbl5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156176" y="404664"/>
                <a:ext cx="720080" cy="720080"/>
              </a:xfrm>
              <a:prstGeom prst="rect">
                <a:avLst/>
              </a:prstGeom>
              <a:noFill/>
            </p:spPr>
          </p:pic>
          <p:grpSp>
            <p:nvGrpSpPr>
              <p:cNvPr id="35" name="Group 13"/>
              <p:cNvGrpSpPr/>
              <p:nvPr/>
            </p:nvGrpSpPr>
            <p:grpSpPr>
              <a:xfrm>
                <a:off x="323528" y="404664"/>
                <a:ext cx="2304256" cy="2232248"/>
                <a:chOff x="3563888" y="4293096"/>
                <a:chExt cx="2304256" cy="2232248"/>
              </a:xfrm>
            </p:grpSpPr>
            <p:pic>
              <p:nvPicPr>
                <p:cNvPr id="36" name="Picture 35" descr="tree_logo.JPG"/>
                <p:cNvPicPr>
                  <a:picLocks noChangeAspect="1"/>
                </p:cNvPicPr>
                <p:nvPr/>
              </p:nvPicPr>
              <p:blipFill>
                <a:blip r:embed="rId7" cstate="print"/>
                <a:srcRect l="5458" t="10101" r="8428" b="25850"/>
                <a:stretch>
                  <a:fillRect/>
                </a:stretch>
              </p:blipFill>
              <p:spPr>
                <a:xfrm>
                  <a:off x="3707904" y="4437112"/>
                  <a:ext cx="1872208" cy="1969046"/>
                </a:xfrm>
                <a:prstGeom prst="rect">
                  <a:avLst/>
                </a:prstGeom>
              </p:spPr>
            </p:pic>
            <p:sp>
              <p:nvSpPr>
                <p:cNvPr id="37" name="Oval 36"/>
                <p:cNvSpPr/>
                <p:nvPr/>
              </p:nvSpPr>
              <p:spPr>
                <a:xfrm>
                  <a:off x="3563888" y="4293096"/>
                  <a:ext cx="2304256" cy="2232248"/>
                </a:xfrm>
                <a:prstGeom prst="ellipse">
                  <a:avLst/>
                </a:prstGeom>
                <a:solidFill>
                  <a:schemeClr val="bg1">
                    <a:alpha val="0"/>
                  </a:schemeClr>
                </a:solidFill>
                <a:ln w="63500">
                  <a:gradFill flip="none" rotWithShape="1">
                    <a:gsLst>
                      <a:gs pos="76000">
                        <a:srgbClr val="DDEBCF">
                          <a:alpha val="19000"/>
                        </a:srgbClr>
                      </a:gs>
                      <a:gs pos="50000">
                        <a:srgbClr val="9CB86E"/>
                      </a:gs>
                      <a:gs pos="100000">
                        <a:srgbClr val="156B13"/>
                      </a:gs>
                    </a:gsLst>
                    <a:path path="circle">
                      <a:fillToRect l="100000" t="100000"/>
                    </a:path>
                    <a:tileRect r="-100000" b="-100000"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8" name="Rectangle 27"/>
            <p:cNvSpPr/>
            <p:nvPr/>
          </p:nvSpPr>
          <p:spPr>
            <a:xfrm>
              <a:off x="3923928" y="1877923"/>
              <a:ext cx="4536504" cy="83099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GB" sz="4800" dirty="0" smtClean="0">
                  <a:ln/>
                  <a:solidFill>
                    <a:schemeClr val="accent6">
                      <a:lumMod val="50000"/>
                    </a:schemeClr>
                  </a:solidFill>
                </a:rPr>
                <a:t>natural materials</a:t>
              </a:r>
              <a:endParaRPr lang="en-US" sz="4800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</p:grpSp>
      <p:pic>
        <p:nvPicPr>
          <p:cNvPr id="38" name="Picture 2" descr="http://www.kingsthorne.plus.com/index_files/image986.png"/>
          <p:cNvPicPr>
            <a:picLocks noChangeAspect="1" noChangeArrowheads="1"/>
          </p:cNvPicPr>
          <p:nvPr/>
        </p:nvPicPr>
        <p:blipFill>
          <a:blip r:embed="rId5" cstate="print"/>
          <a:srcRect l="21108" r="17281"/>
          <a:stretch>
            <a:fillRect/>
          </a:stretch>
        </p:blipFill>
        <p:spPr bwMode="auto">
          <a:xfrm>
            <a:off x="2714612" y="71414"/>
            <a:ext cx="1143008" cy="1076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2" descr="http://www.kingsthorne.plus.com/index_files/image986.png"/>
          <p:cNvPicPr>
            <a:picLocks noChangeAspect="1" noChangeArrowheads="1"/>
          </p:cNvPicPr>
          <p:nvPr/>
        </p:nvPicPr>
        <p:blipFill>
          <a:blip r:embed="rId5" cstate="print"/>
          <a:srcRect l="21108" r="17281"/>
          <a:stretch>
            <a:fillRect/>
          </a:stretch>
        </p:blipFill>
        <p:spPr bwMode="auto">
          <a:xfrm>
            <a:off x="4143372" y="71414"/>
            <a:ext cx="1143008" cy="10760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428596" y="5102284"/>
            <a:ext cx="8159806" cy="2143140"/>
            <a:chOff x="785786" y="2428868"/>
            <a:chExt cx="8159806" cy="2143140"/>
          </a:xfrm>
        </p:grpSpPr>
        <p:pic>
          <p:nvPicPr>
            <p:cNvPr id="18" name="Picture 17" descr="enviropool_logo_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28926" y="2613824"/>
              <a:ext cx="3502734" cy="1903312"/>
            </a:xfrm>
            <a:prstGeom prst="rect">
              <a:avLst/>
            </a:prstGeom>
          </p:spPr>
        </p:pic>
        <p:pic>
          <p:nvPicPr>
            <p:cNvPr id="19" name="Picture 2" descr="http://www.kingsthorne.plus.com/index_files/image98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 l="21913" r="21109"/>
            <a:stretch>
              <a:fillRect/>
            </a:stretch>
          </p:blipFill>
          <p:spPr bwMode="auto">
            <a:xfrm>
              <a:off x="785786" y="2537131"/>
              <a:ext cx="1928826" cy="1963439"/>
            </a:xfrm>
            <a:prstGeom prst="rect">
              <a:avLst/>
            </a:prstGeom>
            <a:noFill/>
          </p:spPr>
        </p:pic>
        <p:pic>
          <p:nvPicPr>
            <p:cNvPr id="20" name="Picture 6" descr="http://www.disabledgo.com/images/org/liverpool_city_council/logo.gif"/>
            <p:cNvPicPr>
              <a:picLocks noChangeAspect="1" noChangeArrowheads="1"/>
            </p:cNvPicPr>
            <p:nvPr/>
          </p:nvPicPr>
          <p:blipFill>
            <a:blip r:embed="rId4" cstate="print"/>
            <a:srcRect l="31708" r="34237"/>
            <a:stretch>
              <a:fillRect/>
            </a:stretch>
          </p:blipFill>
          <p:spPr bwMode="auto">
            <a:xfrm>
              <a:off x="6643701" y="2428868"/>
              <a:ext cx="2301891" cy="2143140"/>
            </a:xfrm>
            <a:prstGeom prst="rect">
              <a:avLst/>
            </a:prstGeom>
            <a:noFill/>
          </p:spPr>
        </p:pic>
      </p:grpSp>
      <p:grpSp>
        <p:nvGrpSpPr>
          <p:cNvPr id="21" name="Group 20"/>
          <p:cNvGrpSpPr/>
          <p:nvPr/>
        </p:nvGrpSpPr>
        <p:grpSpPr>
          <a:xfrm>
            <a:off x="395536" y="2996952"/>
            <a:ext cx="6912768" cy="1656184"/>
            <a:chOff x="395536" y="692696"/>
            <a:chExt cx="6912768" cy="1656184"/>
          </a:xfrm>
        </p:grpSpPr>
        <p:pic>
          <p:nvPicPr>
            <p:cNvPr id="22" name="Picture 21" descr="enviropool_name.jpg"/>
            <p:cNvPicPr>
              <a:picLocks noChangeAspect="1"/>
            </p:cNvPicPr>
            <p:nvPr/>
          </p:nvPicPr>
          <p:blipFill>
            <a:blip r:embed="rId5" cstate="print"/>
            <a:srcRect l="3375" t="3958" r="7189" b="16881"/>
            <a:stretch>
              <a:fillRect/>
            </a:stretch>
          </p:blipFill>
          <p:spPr>
            <a:xfrm>
              <a:off x="1115616" y="692696"/>
              <a:ext cx="3816424" cy="1440160"/>
            </a:xfrm>
            <a:prstGeom prst="rect">
              <a:avLst/>
            </a:prstGeom>
          </p:spPr>
        </p:pic>
        <p:pic>
          <p:nvPicPr>
            <p:cNvPr id="23" name="Picture 22" descr="tree_logo_1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95536" y="692697"/>
              <a:ext cx="720080" cy="728798"/>
            </a:xfrm>
            <a:prstGeom prst="rect">
              <a:avLst/>
            </a:prstGeom>
          </p:spPr>
        </p:pic>
        <p:pic>
          <p:nvPicPr>
            <p:cNvPr id="24" name="Picture 6" descr="http://www.disabledgo.com/images/org/liverpool_city_council/logo.gif"/>
            <p:cNvPicPr>
              <a:picLocks noChangeAspect="1" noChangeArrowheads="1"/>
            </p:cNvPicPr>
            <p:nvPr/>
          </p:nvPicPr>
          <p:blipFill>
            <a:blip r:embed="rId4" cstate="print"/>
            <a:srcRect l="31708" r="34237"/>
            <a:stretch>
              <a:fillRect/>
            </a:stretch>
          </p:blipFill>
          <p:spPr bwMode="auto">
            <a:xfrm>
              <a:off x="5652120" y="764704"/>
              <a:ext cx="888099" cy="826851"/>
            </a:xfrm>
            <a:prstGeom prst="rect">
              <a:avLst/>
            </a:prstGeom>
            <a:noFill/>
          </p:spPr>
        </p:pic>
        <p:pic>
          <p:nvPicPr>
            <p:cNvPr id="25" name="Picture 2" descr="http://www.kingsthorne.plus.com/index_files/image986.png"/>
            <p:cNvPicPr>
              <a:picLocks noChangeAspect="1" noChangeArrowheads="1"/>
            </p:cNvPicPr>
            <p:nvPr/>
          </p:nvPicPr>
          <p:blipFill>
            <a:blip r:embed="rId3" cstate="print"/>
            <a:srcRect l="21108" r="17281"/>
            <a:stretch>
              <a:fillRect/>
            </a:stretch>
          </p:blipFill>
          <p:spPr bwMode="auto">
            <a:xfrm>
              <a:off x="3923928" y="764704"/>
              <a:ext cx="792088" cy="7456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6" name="Rectangle 25"/>
            <p:cNvSpPr/>
            <p:nvPr/>
          </p:nvSpPr>
          <p:spPr>
            <a:xfrm>
              <a:off x="4788024" y="1240884"/>
              <a:ext cx="2520280" cy="110799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US" sz="6600" cap="none" spc="0" dirty="0" smtClean="0">
                  <a:ln/>
                  <a:solidFill>
                    <a:schemeClr val="accent3"/>
                  </a:solidFill>
                  <a:effectLst/>
                </a:rPr>
                <a:t>.co.uk</a:t>
              </a:r>
            </a:p>
          </p:txBody>
        </p:sp>
        <p:pic>
          <p:nvPicPr>
            <p:cNvPr id="27" name="Picture 2" descr="http://t2.gstatic.com/images?q=tbn:ANd9GcSPyqeZJUn4gBGE8b_MxDjFEAdY6GF2sxrMc0ref7u4yzBSetbl5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860032" y="764704"/>
              <a:ext cx="720080" cy="720080"/>
            </a:xfrm>
            <a:prstGeom prst="rect">
              <a:avLst/>
            </a:prstGeom>
            <a:noFill/>
          </p:spPr>
        </p:pic>
      </p:grpSp>
      <p:sp>
        <p:nvSpPr>
          <p:cNvPr id="15" name="Freeform 14"/>
          <p:cNvSpPr/>
          <p:nvPr/>
        </p:nvSpPr>
        <p:spPr>
          <a:xfrm>
            <a:off x="2195736" y="1858585"/>
            <a:ext cx="6048672" cy="562303"/>
          </a:xfrm>
          <a:custGeom>
            <a:avLst/>
            <a:gdLst>
              <a:gd name="connsiteX0" fmla="*/ 0 w 5612524"/>
              <a:gd name="connsiteY0" fmla="*/ 562303 h 562303"/>
              <a:gd name="connsiteX1" fmla="*/ 1261241 w 5612524"/>
              <a:gd name="connsiteY1" fmla="*/ 89338 h 562303"/>
              <a:gd name="connsiteX2" fmla="*/ 5612524 w 5612524"/>
              <a:gd name="connsiteY2" fmla="*/ 26276 h 562303"/>
              <a:gd name="connsiteX3" fmla="*/ 5612524 w 5612524"/>
              <a:gd name="connsiteY3" fmla="*/ 26276 h 562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2524" h="562303">
                <a:moveTo>
                  <a:pt x="0" y="562303"/>
                </a:moveTo>
                <a:cubicBezTo>
                  <a:pt x="162910" y="370489"/>
                  <a:pt x="325820" y="178676"/>
                  <a:pt x="1261241" y="89338"/>
                </a:cubicBezTo>
                <a:cubicBezTo>
                  <a:pt x="2196662" y="0"/>
                  <a:pt x="5612524" y="26276"/>
                  <a:pt x="5612524" y="26276"/>
                </a:cubicBezTo>
                <a:lnTo>
                  <a:pt x="5612524" y="26276"/>
                </a:lnTo>
              </a:path>
            </a:pathLst>
          </a:custGeom>
          <a:ln w="60325" cmpd="sng">
            <a:gradFill>
              <a:gsLst>
                <a:gs pos="2600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tailEnd type="none" w="lg" len="lg"/>
          </a:ln>
          <a:effectLst>
            <a:outerShdw blurRad="88900" algn="ctr" rotWithShape="0">
              <a:schemeClr val="accent3">
                <a:lumMod val="60000"/>
                <a:lumOff val="40000"/>
              </a:schemeClr>
            </a:outerShdw>
          </a:effectLst>
          <a:scene3d>
            <a:camera prst="orthographicFront"/>
            <a:lightRig rig="threePt" dir="t"/>
          </a:scene3d>
          <a:sp3d extrusionH="76200" contourW="12700">
            <a:extrusionClr>
              <a:schemeClr val="accent3">
                <a:lumMod val="75000"/>
              </a:schemeClr>
            </a:extrusionClr>
            <a:contourClr>
              <a:schemeClr val="accent3">
                <a:lumMod val="60000"/>
                <a:lumOff val="40000"/>
              </a:schemeClr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nviropool_name.jpg"/>
          <p:cNvPicPr>
            <a:picLocks noChangeAspect="1"/>
          </p:cNvPicPr>
          <p:nvPr/>
        </p:nvPicPr>
        <p:blipFill>
          <a:blip r:embed="rId5" cstate="print"/>
          <a:srcRect l="3375" t="3958" r="7189" b="16881"/>
          <a:stretch>
            <a:fillRect/>
          </a:stretch>
        </p:blipFill>
        <p:spPr>
          <a:xfrm>
            <a:off x="2411760" y="332656"/>
            <a:ext cx="3816424" cy="1440160"/>
          </a:xfrm>
          <a:prstGeom prst="rect">
            <a:avLst/>
          </a:prstGeom>
          <a:blipFill dpi="0" rotWithShape="1">
            <a:blip r:embed="rId8" cstate="print">
              <a:alphaModFix amt="0"/>
            </a:blip>
            <a:srcRect/>
            <a:tile tx="0" ty="0" sx="100000" sy="100000" flip="none" algn="tl"/>
          </a:blipFill>
        </p:spPr>
      </p:pic>
      <p:pic>
        <p:nvPicPr>
          <p:cNvPr id="7" name="Picture 6" descr="http://www.disabledgo.com/images/org/liverpool_city_council/logo.gif"/>
          <p:cNvPicPr>
            <a:picLocks noChangeAspect="1" noChangeArrowheads="1"/>
          </p:cNvPicPr>
          <p:nvPr/>
        </p:nvPicPr>
        <p:blipFill>
          <a:blip r:embed="rId4" cstate="print"/>
          <a:srcRect l="31708" r="34237"/>
          <a:stretch>
            <a:fillRect/>
          </a:stretch>
        </p:blipFill>
        <p:spPr bwMode="auto">
          <a:xfrm>
            <a:off x="6948264" y="404664"/>
            <a:ext cx="888099" cy="826851"/>
          </a:xfrm>
          <a:prstGeom prst="rect">
            <a:avLst/>
          </a:prstGeom>
          <a:noFill/>
        </p:spPr>
      </p:pic>
      <p:pic>
        <p:nvPicPr>
          <p:cNvPr id="8" name="Picture 2" descr="http://www.kingsthorne.plus.com/index_files/image986.png"/>
          <p:cNvPicPr>
            <a:picLocks noChangeAspect="1" noChangeArrowheads="1"/>
          </p:cNvPicPr>
          <p:nvPr/>
        </p:nvPicPr>
        <p:blipFill>
          <a:blip r:embed="rId3" cstate="print"/>
          <a:srcRect l="21108" r="17281"/>
          <a:stretch>
            <a:fillRect/>
          </a:stretch>
        </p:blipFill>
        <p:spPr bwMode="auto">
          <a:xfrm>
            <a:off x="5220072" y="404664"/>
            <a:ext cx="792088" cy="74566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6084168" y="880844"/>
            <a:ext cx="252028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6600" cap="none" spc="0" dirty="0" smtClean="0">
                <a:ln/>
                <a:solidFill>
                  <a:schemeClr val="accent3"/>
                </a:solidFill>
                <a:effectLst/>
              </a:rPr>
              <a:t>.co.uk</a:t>
            </a:r>
          </a:p>
        </p:txBody>
      </p:sp>
      <p:pic>
        <p:nvPicPr>
          <p:cNvPr id="10" name="Picture 2" descr="http://t2.gstatic.com/images?q=tbn:ANd9GcSPyqeZJUn4gBGE8b_MxDjFEAdY6GF2sxrMc0ref7u4yzBSetbl5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56176" y="404664"/>
            <a:ext cx="720080" cy="720080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323528" y="404664"/>
            <a:ext cx="2304256" cy="2232248"/>
            <a:chOff x="3563888" y="4293096"/>
            <a:chExt cx="2304256" cy="2232248"/>
          </a:xfrm>
        </p:grpSpPr>
        <p:pic>
          <p:nvPicPr>
            <p:cNvPr id="12" name="Picture 11" descr="tree_logo.JPG"/>
            <p:cNvPicPr>
              <a:picLocks noChangeAspect="1"/>
            </p:cNvPicPr>
            <p:nvPr/>
          </p:nvPicPr>
          <p:blipFill>
            <a:blip r:embed="rId9" cstate="print"/>
            <a:srcRect l="5458" t="10101" r="8428" b="25850"/>
            <a:stretch>
              <a:fillRect/>
            </a:stretch>
          </p:blipFill>
          <p:spPr>
            <a:xfrm>
              <a:off x="3707904" y="4437112"/>
              <a:ext cx="1872208" cy="1969046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3563888" y="4293096"/>
              <a:ext cx="2304256" cy="2232248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63500">
              <a:gradFill flip="none" rotWithShape="1">
                <a:gsLst>
                  <a:gs pos="76000">
                    <a:srgbClr val="DDEBCF">
                      <a:alpha val="19000"/>
                    </a:srgbClr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923928" y="1877923"/>
            <a:ext cx="453650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sz="4800" dirty="0" smtClean="0">
                <a:ln/>
                <a:solidFill>
                  <a:schemeClr val="accent6">
                    <a:lumMod val="50000"/>
                  </a:schemeClr>
                </a:solidFill>
              </a:rPr>
              <a:t>natural materials</a:t>
            </a:r>
            <a:endParaRPr lang="en-US" sz="4800" cap="none" spc="0" dirty="0" smtClean="0">
              <a:ln/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475928" y="557064"/>
            <a:ext cx="2304256" cy="2232248"/>
            <a:chOff x="3563888" y="4293096"/>
            <a:chExt cx="2304256" cy="2232248"/>
          </a:xfrm>
        </p:grpSpPr>
        <p:pic>
          <p:nvPicPr>
            <p:cNvPr id="30" name="Picture 29" descr="tree_logo.JPG"/>
            <p:cNvPicPr>
              <a:picLocks noChangeAspect="1"/>
            </p:cNvPicPr>
            <p:nvPr/>
          </p:nvPicPr>
          <p:blipFill>
            <a:blip r:embed="rId9" cstate="print"/>
            <a:srcRect l="5458" t="10101" r="8428" b="25850"/>
            <a:stretch>
              <a:fillRect/>
            </a:stretch>
          </p:blipFill>
          <p:spPr>
            <a:xfrm>
              <a:off x="3707904" y="4437112"/>
              <a:ext cx="1872208" cy="1969046"/>
            </a:xfrm>
            <a:prstGeom prst="rect">
              <a:avLst/>
            </a:prstGeom>
          </p:spPr>
        </p:pic>
        <p:sp>
          <p:nvSpPr>
            <p:cNvPr id="31" name="Oval 30"/>
            <p:cNvSpPr/>
            <p:nvPr/>
          </p:nvSpPr>
          <p:spPr>
            <a:xfrm>
              <a:off x="3563888" y="4293096"/>
              <a:ext cx="2304256" cy="2232248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63500">
              <a:gradFill flip="none" rotWithShape="1">
                <a:gsLst>
                  <a:gs pos="76000">
                    <a:srgbClr val="DDEBCF">
                      <a:alpha val="19000"/>
                    </a:srgbClr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enviropool_logo_1.jpg"/>
          <p:cNvPicPr>
            <a:picLocks noChangeAspect="1"/>
          </p:cNvPicPr>
          <p:nvPr/>
        </p:nvPicPr>
        <p:blipFill>
          <a:blip r:embed="rId2" cstate="print"/>
          <a:srcRect l="949" t="34050" r="88614" b="37464"/>
          <a:stretch>
            <a:fillRect/>
          </a:stretch>
        </p:blipFill>
        <p:spPr>
          <a:xfrm>
            <a:off x="1835696" y="3284984"/>
            <a:ext cx="360040" cy="57606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1026" name="Picture 2" descr="http://m.fw-reply.com/www/1HiDI2/W8R8ll/email_gra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085184"/>
            <a:ext cx="7620000" cy="107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544" y="5157192"/>
            <a:ext cx="2232248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000" cap="none" spc="0" dirty="0" smtClean="0">
                <a:ln/>
                <a:solidFill>
                  <a:srgbClr val="9DE527"/>
                </a:solidFill>
                <a:effectLst/>
              </a:rPr>
              <a:t>Good for us.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55776" y="5148481"/>
            <a:ext cx="30243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000" cap="none" spc="0" dirty="0" smtClean="0">
                <a:ln/>
                <a:solidFill>
                  <a:srgbClr val="9DE527"/>
                </a:solidFill>
                <a:effectLst/>
              </a:rPr>
              <a:t>Good for our city.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80112" y="5148481"/>
            <a:ext cx="338437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000" cap="none" spc="0" dirty="0" smtClean="0">
                <a:ln/>
                <a:solidFill>
                  <a:srgbClr val="9DE527"/>
                </a:solidFill>
                <a:effectLst/>
              </a:rPr>
              <a:t>Good for the Planet.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07504" y="5593034"/>
            <a:ext cx="8928992" cy="1076326"/>
            <a:chOff x="107504" y="2348880"/>
            <a:chExt cx="8928992" cy="1076326"/>
          </a:xfrm>
        </p:grpSpPr>
        <p:pic>
          <p:nvPicPr>
            <p:cNvPr id="20482" name="Picture 2" descr="http://m.fw-reply.com/www/1HiDI2/W8R8ll/email_gras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2348880"/>
              <a:ext cx="7620000" cy="1076326"/>
            </a:xfrm>
            <a:prstGeom prst="rect">
              <a:avLst/>
            </a:prstGeom>
            <a:noFill/>
          </p:spPr>
        </p:pic>
        <p:pic>
          <p:nvPicPr>
            <p:cNvPr id="5" name="Picture 2" descr="http://m.fw-reply.com/www/1HiDI2/W8R8ll/email_grass.jpg"/>
            <p:cNvPicPr>
              <a:picLocks noChangeAspect="1" noChangeArrowheads="1"/>
            </p:cNvPicPr>
            <p:nvPr/>
          </p:nvPicPr>
          <p:blipFill>
            <a:blip r:embed="rId2" cstate="print"/>
            <a:srcRect r="61255"/>
            <a:stretch>
              <a:fillRect/>
            </a:stretch>
          </p:blipFill>
          <p:spPr bwMode="auto">
            <a:xfrm>
              <a:off x="6084168" y="2348880"/>
              <a:ext cx="2952328" cy="1076326"/>
            </a:xfrm>
            <a:prstGeom prst="rect">
              <a:avLst/>
            </a:prstGeom>
            <a:noFill/>
          </p:spPr>
        </p:pic>
      </p:grpSp>
      <p:sp>
        <p:nvSpPr>
          <p:cNvPr id="7" name="Rectangle 6"/>
          <p:cNvSpPr/>
          <p:nvPr/>
        </p:nvSpPr>
        <p:spPr>
          <a:xfrm>
            <a:off x="107504" y="3401124"/>
            <a:ext cx="903649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5000" cap="none" spc="0" dirty="0" err="1" smtClean="0">
                <a:ln/>
                <a:solidFill>
                  <a:srgbClr val="9DE527"/>
                </a:solidFill>
                <a:effectLst/>
              </a:rPr>
              <a:t>enviropool</a:t>
            </a:r>
            <a:endParaRPr lang="en-US" sz="15000" cap="none" spc="0" dirty="0" smtClean="0">
              <a:ln/>
              <a:solidFill>
                <a:srgbClr val="9DE527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544" y="5157192"/>
            <a:ext cx="2232248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000" cap="none" spc="0" dirty="0" smtClean="0">
                <a:ln/>
                <a:solidFill>
                  <a:srgbClr val="9DE527"/>
                </a:solidFill>
                <a:effectLst/>
              </a:rPr>
              <a:t>Good for us.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55776" y="5148481"/>
            <a:ext cx="302433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000" cap="none" spc="0" dirty="0" smtClean="0">
                <a:ln/>
                <a:solidFill>
                  <a:srgbClr val="9DE527"/>
                </a:solidFill>
                <a:effectLst/>
              </a:rPr>
              <a:t>Good for our city.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80112" y="5148481"/>
            <a:ext cx="338437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3000" cap="none" spc="0" dirty="0" smtClean="0">
                <a:ln/>
                <a:solidFill>
                  <a:srgbClr val="9DE527"/>
                </a:solidFill>
                <a:effectLst/>
              </a:rPr>
              <a:t>Good for the Planet.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107504" y="5593034"/>
            <a:ext cx="8928992" cy="1076326"/>
            <a:chOff x="107504" y="2348880"/>
            <a:chExt cx="8928992" cy="1076326"/>
          </a:xfrm>
        </p:grpSpPr>
        <p:pic>
          <p:nvPicPr>
            <p:cNvPr id="20482" name="Picture 2" descr="http://m.fw-reply.com/www/1HiDI2/W8R8ll/email_gras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04" y="2348880"/>
              <a:ext cx="7620000" cy="1076326"/>
            </a:xfrm>
            <a:prstGeom prst="rect">
              <a:avLst/>
            </a:prstGeom>
            <a:noFill/>
          </p:spPr>
        </p:pic>
        <p:pic>
          <p:nvPicPr>
            <p:cNvPr id="5" name="Picture 2" descr="http://m.fw-reply.com/www/1HiDI2/W8R8ll/email_grass.jpg"/>
            <p:cNvPicPr>
              <a:picLocks noChangeAspect="1" noChangeArrowheads="1"/>
            </p:cNvPicPr>
            <p:nvPr/>
          </p:nvPicPr>
          <p:blipFill>
            <a:blip r:embed="rId2" cstate="print"/>
            <a:srcRect r="61255"/>
            <a:stretch>
              <a:fillRect/>
            </a:stretch>
          </p:blipFill>
          <p:spPr bwMode="auto">
            <a:xfrm>
              <a:off x="6084168" y="2348880"/>
              <a:ext cx="2952328" cy="1076326"/>
            </a:xfrm>
            <a:prstGeom prst="rect">
              <a:avLst/>
            </a:prstGeom>
            <a:noFill/>
          </p:spPr>
        </p:pic>
      </p:grpSp>
      <p:sp>
        <p:nvSpPr>
          <p:cNvPr id="7" name="Rectangle 6"/>
          <p:cNvSpPr/>
          <p:nvPr/>
        </p:nvSpPr>
        <p:spPr>
          <a:xfrm>
            <a:off x="107504" y="3401124"/>
            <a:ext cx="903649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5000" cap="none" spc="0" dirty="0" err="1" smtClean="0">
                <a:ln/>
                <a:solidFill>
                  <a:srgbClr val="9DE527"/>
                </a:solidFill>
                <a:effectLst/>
              </a:rPr>
              <a:t>enviropool</a:t>
            </a:r>
            <a:endParaRPr lang="en-US" sz="15000" cap="none" spc="0" dirty="0" smtClean="0">
              <a:ln/>
              <a:solidFill>
                <a:srgbClr val="9DE527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1403648" y="836712"/>
            <a:ext cx="6768752" cy="4464496"/>
            <a:chOff x="1403648" y="836712"/>
            <a:chExt cx="6768752" cy="4464496"/>
          </a:xfrm>
        </p:grpSpPr>
        <p:pic>
          <p:nvPicPr>
            <p:cNvPr id="4" name="Picture 6" descr="http://t2.gstatic.com/images?q=tbn:ANd9GcQFNP86Q0EhieMFi7t1lrT5urSin3KVnVIdJdhczi8yVo3tIzv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2843808" y="-603448"/>
              <a:ext cx="3600400" cy="6480720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1763688" y="1124744"/>
              <a:ext cx="13136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Arial Black" pitchFamily="34" charset="0"/>
                </a:rPr>
                <a:t>en-vi-</a:t>
              </a:r>
              <a:r>
                <a:rPr lang="en-US" b="1" dirty="0" err="1" smtClean="0">
                  <a:solidFill>
                    <a:schemeClr val="accent3">
                      <a:lumMod val="50000"/>
                    </a:schemeClr>
                  </a:solidFill>
                  <a:latin typeface="Arial Black" pitchFamily="34" charset="0"/>
                </a:rPr>
                <a:t>ro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Arial Black" pitchFamily="34" charset="0"/>
                </a:rPr>
                <a:t>-</a:t>
              </a:r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Baskerville Old Face" pitchFamily="18" charset="0"/>
                </a:rPr>
                <a:t>, 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Baskerville Old Face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63688" y="1403484"/>
              <a:ext cx="10759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adjective.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987823" y="1115452"/>
              <a:ext cx="32576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>
                      <a:lumMod val="50000"/>
                    </a:schemeClr>
                  </a:solidFill>
                </a:rPr>
                <a:t>( /</a:t>
              </a:r>
              <a:r>
                <a:rPr lang="en-US" i="1" dirty="0" err="1" smtClean="0">
                  <a:solidFill>
                    <a:schemeClr val="bg2">
                      <a:lumMod val="50000"/>
                    </a:schemeClr>
                  </a:solidFill>
                </a:rPr>
                <a:t>ɛn’vʌɪrəʊ</a:t>
              </a:r>
              <a:r>
                <a:rPr lang="en-US" i="1" dirty="0" smtClean="0">
                  <a:solidFill>
                    <a:schemeClr val="bg2">
                      <a:lumMod val="50000"/>
                    </a:schemeClr>
                  </a:solidFill>
                </a:rPr>
                <a:t> /, US. / </a:t>
              </a:r>
              <a:r>
                <a:rPr lang="en-US" i="1" dirty="0" err="1" smtClean="0">
                  <a:solidFill>
                    <a:schemeClr val="bg2">
                      <a:lumMod val="50000"/>
                    </a:schemeClr>
                  </a:solidFill>
                </a:rPr>
                <a:t>ən’vɑiroʊ</a:t>
              </a:r>
              <a:r>
                <a:rPr lang="en-US" i="1" dirty="0" smtClean="0">
                  <a:solidFill>
                    <a:schemeClr val="bg2">
                      <a:lumMod val="50000"/>
                    </a:schemeClr>
                  </a:solidFill>
                </a:rPr>
                <a:t> / )</a:t>
              </a:r>
              <a:endParaRPr lang="en-US" i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63688" y="1691516"/>
              <a:ext cx="54726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1. beneficial to the natural surroundings in which we live; regarding the environment.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63687" y="2507188"/>
              <a:ext cx="9124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Arial Black" pitchFamily="34" charset="0"/>
                </a:rPr>
                <a:t>-pool</a:t>
              </a:r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Baskerville Old Face" pitchFamily="18" charset="0"/>
                </a:rPr>
                <a:t>, 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Baskerville Old Face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63687" y="2785928"/>
              <a:ext cx="7040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noun.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55775" y="2497896"/>
              <a:ext cx="9701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( /</a:t>
              </a:r>
              <a:r>
                <a:rPr lang="en-US" dirty="0" err="1" smtClean="0">
                  <a:solidFill>
                    <a:schemeClr val="bg2">
                      <a:lumMod val="50000"/>
                    </a:schemeClr>
                  </a:solidFill>
                </a:rPr>
                <a:t>pu:l</a:t>
              </a:r>
              <a:r>
                <a:rPr lang="en-US" dirty="0" smtClean="0">
                  <a:solidFill>
                    <a:schemeClr val="bg2">
                      <a:lumMod val="50000"/>
                    </a:schemeClr>
                  </a:solidFill>
                </a:rPr>
                <a:t>/ )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63687" y="3073960"/>
              <a:ext cx="54726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en-GB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 collection of natural resources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1907704" y="4285545"/>
              <a:ext cx="6264696" cy="1015663"/>
              <a:chOff x="107504" y="2780928"/>
              <a:chExt cx="6264696" cy="1015663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3779912" y="2924944"/>
                <a:ext cx="2592288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r>
                  <a:rPr lang="en-GB" sz="2000" dirty="0" smtClean="0">
                    <a:ln/>
                    <a:solidFill>
                      <a:schemeClr val="accent6">
                        <a:lumMod val="50000"/>
                      </a:schemeClr>
                    </a:solidFill>
                  </a:rPr>
                  <a:t>natural materials</a:t>
                </a:r>
              </a:p>
              <a:p>
                <a:r>
                  <a:rPr lang="en-GB" sz="2000" dirty="0" smtClean="0">
                    <a:ln/>
                    <a:solidFill>
                      <a:schemeClr val="accent6">
                        <a:lumMod val="50000"/>
                      </a:schemeClr>
                    </a:solidFill>
                  </a:rPr>
                  <a:t>f</a:t>
                </a:r>
                <a:r>
                  <a:rPr lang="en-GB" sz="2000" cap="none" spc="0" dirty="0" smtClean="0">
                    <a:ln/>
                    <a:solidFill>
                      <a:schemeClr val="accent6">
                        <a:lumMod val="50000"/>
                      </a:schemeClr>
                    </a:solidFill>
                    <a:effectLst/>
                  </a:rPr>
                  <a:t>or home and school</a:t>
                </a:r>
                <a:endParaRPr lang="en-US" sz="2000" cap="none" spc="0" dirty="0" smtClean="0">
                  <a:ln/>
                  <a:solidFill>
                    <a:schemeClr val="accent6">
                      <a:lumMod val="50000"/>
                    </a:schemeClr>
                  </a:solidFill>
                  <a:effectLst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07504" y="2780928"/>
                <a:ext cx="3888432" cy="101566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pPr algn="ctr"/>
                <a:r>
                  <a:rPr lang="en-US" sz="6000" b="1" cap="none" spc="0" dirty="0" err="1" smtClean="0">
                    <a:ln/>
                    <a:solidFill>
                      <a:srgbClr val="9DE527"/>
                    </a:solidFill>
                    <a:effectLst/>
                  </a:rPr>
                  <a:t>enviropool</a:t>
                </a:r>
                <a:endParaRPr lang="en-US" sz="6000" b="1" cap="none" spc="0" dirty="0" smtClean="0">
                  <a:ln/>
                  <a:solidFill>
                    <a:srgbClr val="9DE527"/>
                  </a:solidFill>
                  <a:effectLst/>
                </a:endParaRPr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1475656" y="4509120"/>
              <a:ext cx="576064" cy="576064"/>
              <a:chOff x="3563888" y="4293096"/>
              <a:chExt cx="2304256" cy="2232248"/>
            </a:xfrm>
          </p:grpSpPr>
          <p:pic>
            <p:nvPicPr>
              <p:cNvPr id="32" name="Picture 31" descr="tree_logo.JPG"/>
              <p:cNvPicPr>
                <a:picLocks noChangeAspect="1"/>
              </p:cNvPicPr>
              <p:nvPr/>
            </p:nvPicPr>
            <p:blipFill>
              <a:blip r:embed="rId3" cstate="print"/>
              <a:srcRect l="5458" t="10101" r="8428" b="25850"/>
              <a:stretch>
                <a:fillRect/>
              </a:stretch>
            </p:blipFill>
            <p:spPr>
              <a:xfrm>
                <a:off x="3707904" y="4437112"/>
                <a:ext cx="1872208" cy="1969046"/>
              </a:xfrm>
              <a:prstGeom prst="rect">
                <a:avLst/>
              </a:prstGeom>
            </p:spPr>
          </p:pic>
          <p:sp>
            <p:nvSpPr>
              <p:cNvPr id="33" name="Oval 32"/>
              <p:cNvSpPr/>
              <p:nvPr/>
            </p:nvSpPr>
            <p:spPr>
              <a:xfrm>
                <a:off x="3563888" y="4293096"/>
                <a:ext cx="2304256" cy="2232248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63500">
                <a:gradFill flip="none" rotWithShape="1">
                  <a:gsLst>
                    <a:gs pos="76000">
                      <a:srgbClr val="DDEBCF">
                        <a:alpha val="19000"/>
                      </a:srgbClr>
                    </a:gs>
                    <a:gs pos="50000">
                      <a:srgbClr val="9CB86E"/>
                    </a:gs>
                    <a:gs pos="100000">
                      <a:srgbClr val="156B13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 descr="http://enviropool.co.uk/resources/wor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628178">
            <a:off x="5208611" y="4053055"/>
            <a:ext cx="515517" cy="515517"/>
          </a:xfrm>
          <a:prstGeom prst="rect">
            <a:avLst/>
          </a:prstGeom>
          <a:noFill/>
        </p:spPr>
      </p:pic>
      <p:pic>
        <p:nvPicPr>
          <p:cNvPr id="21" name="Picture 2" descr="http://enviropool.co.uk/resources/wor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4293096"/>
            <a:ext cx="515517" cy="515517"/>
          </a:xfrm>
          <a:prstGeom prst="rect">
            <a:avLst/>
          </a:prstGeom>
          <a:noFill/>
        </p:spPr>
      </p:pic>
      <p:pic>
        <p:nvPicPr>
          <p:cNvPr id="4" name="Picture 6" descr="http://t2.gstatic.com/images?q=tbn:ANd9GcQFNP86Q0EhieMFi7t1lrT5urSin3KVnVIdJdhczi8yVo3tIzv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3167844" y="-783467"/>
            <a:ext cx="2952328" cy="648072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763688" y="1196753"/>
            <a:ext cx="1313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en-vi-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ro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-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Baskerville Old Face" pitchFamily="18" charset="0"/>
              </a:rPr>
              <a:t>, 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3688" y="1475493"/>
            <a:ext cx="10759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adjective.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87823" y="1187461"/>
            <a:ext cx="3257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( /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ɛn’vʌɪrəʊ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/, US. / </a:t>
            </a:r>
            <a:r>
              <a:rPr lang="en-US" i="1" dirty="0" err="1" smtClean="0">
                <a:solidFill>
                  <a:schemeClr val="bg2">
                    <a:lumMod val="50000"/>
                  </a:schemeClr>
                </a:solidFill>
              </a:rPr>
              <a:t>ən’vɑiroʊ</a:t>
            </a:r>
            <a:r>
              <a:rPr lang="en-US" i="1" dirty="0" smtClean="0">
                <a:solidFill>
                  <a:schemeClr val="bg2">
                    <a:lumMod val="50000"/>
                  </a:schemeClr>
                </a:solidFill>
              </a:rPr>
              <a:t> / )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63688" y="1763525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Good for the natural surroundings in which we live; 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about the environment.</a:t>
            </a:r>
          </a:p>
        </p:txBody>
      </p:sp>
      <p:sp>
        <p:nvSpPr>
          <p:cNvPr id="9" name="Rectangle 8"/>
          <p:cNvSpPr/>
          <p:nvPr/>
        </p:nvSpPr>
        <p:spPr>
          <a:xfrm>
            <a:off x="1763687" y="2579197"/>
            <a:ext cx="912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-pool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latin typeface="Baskerville Old Face" pitchFamily="18" charset="0"/>
              </a:rPr>
              <a:t>, 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63687" y="2857937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noun.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5" y="2569905"/>
            <a:ext cx="970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( /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pu:l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 )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3687" y="3145969"/>
            <a:ext cx="5472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 collection of natural resources</a:t>
            </a:r>
          </a:p>
          <a:p>
            <a:pPr marL="342900" indent="-342900">
              <a:buAutoNum type="arabicPeriod"/>
            </a:pPr>
            <a:r>
              <a:rPr lang="en-GB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city of Liverpool in the United Kingdom.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1907704" y="4285545"/>
            <a:ext cx="6264696" cy="1015663"/>
            <a:chOff x="107504" y="2780928"/>
            <a:chExt cx="6264696" cy="1015663"/>
          </a:xfrm>
        </p:grpSpPr>
        <p:sp>
          <p:nvSpPr>
            <p:cNvPr id="26" name="Rectangle 25"/>
            <p:cNvSpPr/>
            <p:nvPr/>
          </p:nvSpPr>
          <p:spPr>
            <a:xfrm>
              <a:off x="3779912" y="2924944"/>
              <a:ext cx="2592288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r>
                <a:rPr lang="en-GB" sz="2000" dirty="0" smtClean="0">
                  <a:ln/>
                  <a:solidFill>
                    <a:schemeClr val="accent6">
                      <a:lumMod val="50000"/>
                    </a:schemeClr>
                  </a:solidFill>
                </a:rPr>
                <a:t>natural materials</a:t>
              </a:r>
            </a:p>
            <a:p>
              <a:r>
                <a:rPr lang="en-GB" sz="2000" dirty="0" smtClean="0">
                  <a:ln/>
                  <a:solidFill>
                    <a:schemeClr val="accent6">
                      <a:lumMod val="50000"/>
                    </a:schemeClr>
                  </a:solidFill>
                </a:rPr>
                <a:t>f</a:t>
              </a:r>
              <a:r>
                <a:rPr lang="en-GB" sz="2000" cap="none" spc="0" dirty="0" smtClean="0">
                  <a:ln/>
                  <a:solidFill>
                    <a:schemeClr val="accent6">
                      <a:lumMod val="50000"/>
                    </a:schemeClr>
                  </a:solidFill>
                  <a:effectLst/>
                </a:rPr>
                <a:t>or home and school</a:t>
              </a:r>
              <a:endParaRPr lang="en-US" sz="2000" cap="none" spc="0" dirty="0" smtClean="0">
                <a:ln/>
                <a:solidFill>
                  <a:schemeClr val="accent6">
                    <a:lumMod val="50000"/>
                  </a:schemeClr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7504" y="2780928"/>
              <a:ext cx="3888432" cy="1015663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/>
              <a:r>
                <a:rPr lang="en-US" sz="6000" b="1" cap="none" spc="0" dirty="0" err="1" smtClean="0">
                  <a:ln/>
                  <a:solidFill>
                    <a:srgbClr val="9DE527"/>
                  </a:solidFill>
                  <a:effectLst/>
                </a:rPr>
                <a:t>enviropool</a:t>
              </a:r>
              <a:endParaRPr lang="en-US" sz="6000" b="1" cap="none" spc="0" dirty="0" smtClean="0">
                <a:ln/>
                <a:solidFill>
                  <a:srgbClr val="9DE527"/>
                </a:solidFill>
                <a:effectLst/>
              </a:endParaRPr>
            </a:p>
          </p:txBody>
        </p:sp>
      </p:grpSp>
      <p:grpSp>
        <p:nvGrpSpPr>
          <p:cNvPr id="13" name="Group 30"/>
          <p:cNvGrpSpPr/>
          <p:nvPr/>
        </p:nvGrpSpPr>
        <p:grpSpPr>
          <a:xfrm>
            <a:off x="1475656" y="4509120"/>
            <a:ext cx="576064" cy="576064"/>
            <a:chOff x="3563888" y="4293096"/>
            <a:chExt cx="2304256" cy="2232248"/>
          </a:xfrm>
        </p:grpSpPr>
        <p:pic>
          <p:nvPicPr>
            <p:cNvPr id="32" name="Picture 31" descr="tree_logo.JPG"/>
            <p:cNvPicPr>
              <a:picLocks noChangeAspect="1"/>
            </p:cNvPicPr>
            <p:nvPr/>
          </p:nvPicPr>
          <p:blipFill>
            <a:blip r:embed="rId4" cstate="print"/>
            <a:srcRect l="5458" t="10101" r="8428" b="25850"/>
            <a:stretch>
              <a:fillRect/>
            </a:stretch>
          </p:blipFill>
          <p:spPr>
            <a:xfrm>
              <a:off x="3707904" y="4437112"/>
              <a:ext cx="1872208" cy="1969046"/>
            </a:xfrm>
            <a:prstGeom prst="rect">
              <a:avLst/>
            </a:prstGeom>
          </p:spPr>
        </p:pic>
        <p:sp>
          <p:nvSpPr>
            <p:cNvPr id="33" name="Oval 32"/>
            <p:cNvSpPr/>
            <p:nvPr/>
          </p:nvSpPr>
          <p:spPr>
            <a:xfrm>
              <a:off x="3563888" y="4293096"/>
              <a:ext cx="2304256" cy="2232248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63500">
              <a:gradFill flip="none" rotWithShape="1">
                <a:gsLst>
                  <a:gs pos="76000">
                    <a:srgbClr val="DDEBCF">
                      <a:alpha val="19000"/>
                    </a:srgbClr>
                  </a:gs>
                  <a:gs pos="50000">
                    <a:srgbClr val="9CB86E"/>
                  </a:gs>
                  <a:gs pos="100000">
                    <a:srgbClr val="156B13"/>
                  </a:gs>
                </a:gsLst>
                <a:path path="circle">
                  <a:fillToRect l="100000" t="100000"/>
                </a:path>
                <a:tileRect r="-100000" b="-10000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554" name="Picture 2" descr="http://enviropool.co.uk/resources/wor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486286">
            <a:off x="2542422" y="4999822"/>
            <a:ext cx="515517" cy="5155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t2.gstatic.com/images?q=tbn:ANd9GcQFNP86Q0EhieMFi7t1lrT5urSin3KVnVIdJdhczi8yVo3tIzv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725184" y="-1357032"/>
            <a:ext cx="3029336" cy="612068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51520" y="332656"/>
            <a:ext cx="5976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Natural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things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are very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important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for young people’s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learning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endParaRPr lang="en-GB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Natural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materials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can be found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everywhere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; in our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parks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, by our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coastline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; in fact all over our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wonderful city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endParaRPr lang="en-GB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We are getting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everyone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out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into those places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to collect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natural things for us. Its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great fun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and brings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families together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endParaRPr lang="en-GB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It keeps us all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healthy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and helps make us realise what a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beautiful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natural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place we live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in.</a:t>
            </a:r>
            <a:endParaRPr lang="en-US" dirty="0">
              <a:solidFill>
                <a:schemeClr val="bg2">
                  <a:lumMod val="25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pic>
        <p:nvPicPr>
          <p:cNvPr id="12" name="Picture 6" descr="http://t2.gstatic.com/images?q=tbn:ANd9GcQFNP86Q0EhieMFi7t1lrT5urSin3KVnVIdJdhczi8yVo3tIzv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725185" y="1667305"/>
            <a:ext cx="3029336" cy="612068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1" y="3356993"/>
            <a:ext cx="597666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We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make great things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from what we collect - just look at our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website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endParaRPr lang="en-GB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And best of all … the money we make is used to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improve our school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our community 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and the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environment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… for everyone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endParaRPr lang="en-GB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Simple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 … and </a:t>
            </a:r>
            <a:r>
              <a:rPr lang="en-GB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beautiful</a:t>
            </a:r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endParaRPr lang="en-GB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r>
              <a:rPr lang="en-GB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Enviropool. Good for us. Good for our city. Good for the Planet.</a:t>
            </a:r>
            <a:endParaRPr lang="en-US" dirty="0" smtClean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6372202" y="188638"/>
            <a:ext cx="1728192" cy="1440162"/>
            <a:chOff x="6372202" y="188638"/>
            <a:chExt cx="1728192" cy="1440162"/>
          </a:xfrm>
        </p:grpSpPr>
        <p:pic>
          <p:nvPicPr>
            <p:cNvPr id="15" name="Picture 6" descr="http://t2.gstatic.com/images?q=tbn:ANd9GcQFNP86Q0EhieMFi7t1lrT5urSin3KVnVIdJdhczi8yVo3tIzv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6516217" y="44623"/>
              <a:ext cx="1440162" cy="1728192"/>
            </a:xfrm>
            <a:prstGeom prst="rect">
              <a:avLst/>
            </a:prstGeom>
            <a:noFill/>
          </p:spPr>
        </p:pic>
        <p:sp>
          <p:nvSpPr>
            <p:cNvPr id="20" name="Rectangle 19"/>
            <p:cNvSpPr/>
            <p:nvPr/>
          </p:nvSpPr>
          <p:spPr>
            <a:xfrm>
              <a:off x="6444208" y="332656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Natural things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444208" y="683404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mtClean="0"/>
                <a:t>自然的東西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44208" y="1043444"/>
              <a:ext cx="14401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ar-AE" dirty="0" smtClean="0"/>
                <a:t>الأشياء الطبيعية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72200" y="1700806"/>
            <a:ext cx="1728192" cy="1440162"/>
            <a:chOff x="6372202" y="188638"/>
            <a:chExt cx="1728192" cy="1440162"/>
          </a:xfrm>
        </p:grpSpPr>
        <p:pic>
          <p:nvPicPr>
            <p:cNvPr id="25" name="Picture 6" descr="http://t2.gstatic.com/images?q=tbn:ANd9GcQFNP86Q0EhieMFi7t1lrT5urSin3KVnVIdJdhczi8yVo3tIzv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6516217" y="44623"/>
              <a:ext cx="1440162" cy="1728192"/>
            </a:xfrm>
            <a:prstGeom prst="rect">
              <a:avLst/>
            </a:prstGeom>
            <a:noFill/>
          </p:spPr>
        </p:pic>
        <p:sp>
          <p:nvSpPr>
            <p:cNvPr id="26" name="Rectangle 25"/>
            <p:cNvSpPr/>
            <p:nvPr/>
          </p:nvSpPr>
          <p:spPr>
            <a:xfrm>
              <a:off x="6444208" y="332656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are important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444208" y="683404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mtClean="0"/>
                <a:t>是重要的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44208" y="1043444"/>
              <a:ext cx="136815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ar-AE" dirty="0" smtClean="0"/>
                <a:t>هي مهمة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372200" y="3212974"/>
            <a:ext cx="1728192" cy="1440162"/>
            <a:chOff x="6372202" y="188638"/>
            <a:chExt cx="1728192" cy="1440162"/>
          </a:xfrm>
        </p:grpSpPr>
        <p:pic>
          <p:nvPicPr>
            <p:cNvPr id="30" name="Picture 6" descr="http://t2.gstatic.com/images?q=tbn:ANd9GcQFNP86Q0EhieMFi7t1lrT5urSin3KVnVIdJdhczi8yVo3tIzv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6516217" y="44623"/>
              <a:ext cx="1440162" cy="1728192"/>
            </a:xfrm>
            <a:prstGeom prst="rect">
              <a:avLst/>
            </a:prstGeom>
            <a:noFill/>
          </p:spPr>
        </p:pic>
        <p:sp>
          <p:nvSpPr>
            <p:cNvPr id="31" name="Rectangle 30"/>
            <p:cNvSpPr/>
            <p:nvPr/>
          </p:nvSpPr>
          <p:spPr>
            <a:xfrm>
              <a:off x="6444208" y="332656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Arial Narrow" pitchFamily="34" charset="0"/>
                  <a:cs typeface="Times New Roman" pitchFamily="18" charset="0"/>
                </a:rPr>
                <a:t>for learning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44208" y="683404"/>
              <a:ext cx="165618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mtClean="0"/>
                <a:t>為學習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444208" y="1043444"/>
              <a:ext cx="136815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ar-AE" dirty="0" smtClean="0"/>
                <a:t>لتعلم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63688" y="1628800"/>
            <a:ext cx="6120680" cy="2741304"/>
            <a:chOff x="2483768" y="1196752"/>
            <a:chExt cx="6120680" cy="2741304"/>
          </a:xfrm>
        </p:grpSpPr>
        <p:pic>
          <p:nvPicPr>
            <p:cNvPr id="3" name="Picture 6" descr="http://t2.gstatic.com/images?q=tbn:ANd9GcQFNP86Q0EhieMFi7t1lrT5urSin3KVnVIdJdhczi8yVo3tIzv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16200000">
              <a:off x="4173456" y="-492936"/>
              <a:ext cx="2741304" cy="6120680"/>
            </a:xfrm>
            <a:prstGeom prst="rect">
              <a:avLst/>
            </a:prstGeom>
            <a:noFill/>
          </p:spPr>
        </p:pic>
        <p:sp>
          <p:nvSpPr>
            <p:cNvPr id="4" name="Rectangle 3"/>
            <p:cNvSpPr/>
            <p:nvPr/>
          </p:nvSpPr>
          <p:spPr>
            <a:xfrm>
              <a:off x="2843808" y="1484784"/>
              <a:ext cx="18523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Arial Black" pitchFamily="34" charset="0"/>
                </a:rPr>
                <a:t>en-vi-</a:t>
              </a:r>
              <a:r>
                <a:rPr lang="en-US" b="1" dirty="0" err="1" smtClean="0">
                  <a:solidFill>
                    <a:schemeClr val="accent3">
                      <a:lumMod val="50000"/>
                    </a:schemeClr>
                  </a:solidFill>
                  <a:latin typeface="Arial Black" pitchFamily="34" charset="0"/>
                </a:rPr>
                <a:t>ro</a:t>
              </a:r>
              <a:r>
                <a:rPr lang="en-US" b="1" dirty="0" smtClean="0">
                  <a:solidFill>
                    <a:schemeClr val="accent3">
                      <a:lumMod val="50000"/>
                    </a:schemeClr>
                  </a:solidFill>
                  <a:latin typeface="Arial Black" pitchFamily="34" charset="0"/>
                </a:rPr>
                <a:t>-pool</a:t>
              </a:r>
              <a:r>
                <a:rPr lang="en-US" b="1" dirty="0" smtClean="0">
                  <a:solidFill>
                    <a:schemeClr val="bg2">
                      <a:lumMod val="25000"/>
                    </a:schemeClr>
                  </a:solidFill>
                  <a:latin typeface="Baskerville Old Face" pitchFamily="18" charset="0"/>
                </a:rPr>
                <a:t>, </a:t>
              </a:r>
              <a:endParaRPr lang="en-US" b="1" dirty="0">
                <a:solidFill>
                  <a:schemeClr val="bg2">
                    <a:lumMod val="25000"/>
                  </a:schemeClr>
                </a:solidFill>
                <a:latin typeface="Baskerville Old Face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843808" y="1763524"/>
              <a:ext cx="70403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noun.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606039" y="1475492"/>
              <a:ext cx="39302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/>
                <a:t>( /</a:t>
              </a:r>
              <a:r>
                <a:rPr lang="en-US" i="1" dirty="0" err="1" smtClean="0"/>
                <a:t>ɛn’vʌɪrəʊ’pu:l</a:t>
              </a:r>
              <a:r>
                <a:rPr lang="en-US" i="1" dirty="0" smtClean="0"/>
                <a:t>/, US. /</a:t>
              </a:r>
              <a:r>
                <a:rPr lang="en-US" i="1" dirty="0" err="1" smtClean="0"/>
                <a:t>ən’vɑiroʊ’pu:l</a:t>
              </a:r>
              <a:r>
                <a:rPr lang="en-US" i="1" dirty="0" smtClean="0"/>
                <a:t>/ )</a:t>
              </a:r>
              <a:endParaRPr lang="en-US" i="1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43808" y="2051556"/>
              <a:ext cx="5472608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1. beneficial to the natural surroundings in which we live; regarding the environment.</a:t>
              </a:r>
            </a:p>
            <a:p>
              <a:r>
                <a:rPr lang="en-GB" dirty="0" smtClean="0">
                  <a:solidFill>
                    <a:schemeClr val="bg2">
                      <a:lumMod val="2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2. a collection of natural resources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364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</dc:creator>
  <cp:lastModifiedBy>Peter Spreadbury</cp:lastModifiedBy>
  <cp:revision>64</cp:revision>
  <dcterms:created xsi:type="dcterms:W3CDTF">2011-10-21T22:14:39Z</dcterms:created>
  <dcterms:modified xsi:type="dcterms:W3CDTF">2012-02-20T23:44:27Z</dcterms:modified>
</cp:coreProperties>
</file>